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5" r:id="rId5"/>
  </p:sldMasterIdLst>
  <p:notesMasterIdLst>
    <p:notesMasterId r:id="rId36"/>
  </p:notesMasterIdLst>
  <p:sldIdLst>
    <p:sldId id="1661" r:id="rId6"/>
    <p:sldId id="4601" r:id="rId7"/>
    <p:sldId id="4597" r:id="rId8"/>
    <p:sldId id="4606" r:id="rId9"/>
    <p:sldId id="1729" r:id="rId10"/>
    <p:sldId id="1719" r:id="rId11"/>
    <p:sldId id="1722" r:id="rId12"/>
    <p:sldId id="1723" r:id="rId13"/>
    <p:sldId id="1724" r:id="rId14"/>
    <p:sldId id="1725" r:id="rId15"/>
    <p:sldId id="4600" r:id="rId16"/>
    <p:sldId id="1726" r:id="rId17"/>
    <p:sldId id="1727" r:id="rId18"/>
    <p:sldId id="1728" r:id="rId19"/>
    <p:sldId id="1730" r:id="rId20"/>
    <p:sldId id="1731" r:id="rId21"/>
    <p:sldId id="1732" r:id="rId22"/>
    <p:sldId id="1733" r:id="rId23"/>
    <p:sldId id="1734" r:id="rId24"/>
    <p:sldId id="1735" r:id="rId25"/>
    <p:sldId id="1736" r:id="rId26"/>
    <p:sldId id="1737" r:id="rId27"/>
    <p:sldId id="1738" r:id="rId28"/>
    <p:sldId id="1739" r:id="rId29"/>
    <p:sldId id="1740" r:id="rId30"/>
    <p:sldId id="4602" r:id="rId31"/>
    <p:sldId id="1946" r:id="rId32"/>
    <p:sldId id="4553" r:id="rId33"/>
    <p:sldId id="4607" r:id="rId34"/>
    <p:sldId id="1663"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BD2D303-C90B-4BE2-ACA8-75A5D123FA4C}">
          <p14:sldIdLst>
            <p14:sldId id="1661"/>
            <p14:sldId id="4601"/>
            <p14:sldId id="4597"/>
            <p14:sldId id="4606"/>
            <p14:sldId id="1729"/>
            <p14:sldId id="1719"/>
            <p14:sldId id="1722"/>
            <p14:sldId id="1723"/>
            <p14:sldId id="1724"/>
            <p14:sldId id="1725"/>
            <p14:sldId id="4600"/>
            <p14:sldId id="1726"/>
            <p14:sldId id="1727"/>
            <p14:sldId id="1728"/>
            <p14:sldId id="1730"/>
            <p14:sldId id="1731"/>
            <p14:sldId id="1732"/>
            <p14:sldId id="1733"/>
            <p14:sldId id="1734"/>
            <p14:sldId id="1735"/>
            <p14:sldId id="1736"/>
            <p14:sldId id="1737"/>
            <p14:sldId id="1738"/>
            <p14:sldId id="1739"/>
            <p14:sldId id="1740"/>
            <p14:sldId id="4602"/>
            <p14:sldId id="1946"/>
            <p14:sldId id="4553"/>
            <p14:sldId id="4607"/>
            <p14:sldId id="16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es Arnold" initials="JA" lastIdx="4" clrIdx="0">
    <p:extLst>
      <p:ext uri="{19B8F6BF-5375-455C-9EA6-DF929625EA0E}">
        <p15:presenceInfo xmlns:p15="http://schemas.microsoft.com/office/powerpoint/2012/main" userId="S::jamar@microsoft.com::a95d9819-6f42-403d-ba7f-3c413d015a0d" providerId="AD"/>
      </p:ext>
    </p:extLst>
  </p:cmAuthor>
  <p:cmAuthor id="2" name="Anthony Lopez" initials="AL" lastIdx="1" clrIdx="1">
    <p:extLst>
      <p:ext uri="{19B8F6BF-5375-455C-9EA6-DF929625EA0E}">
        <p15:presenceInfo xmlns:p15="http://schemas.microsoft.com/office/powerpoint/2012/main" userId="S::anlopez@microsoft.com::4b3402ff-bb1d-4c0f-b9e5-cf8d23695f7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50E6FF"/>
    <a:srgbClr val="D83B01"/>
    <a:srgbClr val="0078D4"/>
    <a:srgbClr val="2F2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40" y="3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81F4F3-9CE2-43ED-811C-5DB97843A173}" type="datetimeFigureOut">
              <a:rPr lang="en-US" smtClean="0"/>
              <a:t>12/6/2019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AB60B7-06E4-41CA-B92F-5172AC2AD992}" type="slidenum">
              <a:rPr lang="en-US" smtClean="0"/>
              <a:t>‹#›</a:t>
            </a:fld>
            <a:endParaRPr lang="en-US"/>
          </a:p>
        </p:txBody>
      </p:sp>
    </p:spTree>
    <p:extLst>
      <p:ext uri="{BB962C8B-B14F-4D97-AF65-F5344CB8AC3E}">
        <p14:creationId xmlns:p14="http://schemas.microsoft.com/office/powerpoint/2010/main" val="950523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62C61DAB-D93E-49CA-B245-379601CFE8D0}"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4425269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93734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46811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227687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050180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081256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201618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558465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928125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49617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108604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72E0C910-0166-48E0-B8EF-5071277A02A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2318274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77709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469260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464">
              <a:lnSpc>
                <a:spcPct val="90000"/>
              </a:lnSpc>
              <a:spcAft>
                <a:spcPts val="346"/>
              </a:spcAft>
              <a:defRPr/>
            </a:pPr>
            <a:endParaRPr lang="en-US" sz="1200">
              <a:latin typeface="Segoe UI Light"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A7C1A6-3F6E-4A0C-A01A-2F04D27288E6}" type="slidenum">
              <a:rPr kumimoji="0" lang="en-GB"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2214153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gradFill>
                <a:gsLst>
                  <a:gs pos="1250">
                    <a:srgbClr val="1A1A1A"/>
                  </a:gs>
                  <a:gs pos="100000">
                    <a:srgbClr val="1A1A1A"/>
                  </a:gs>
                </a:gsLst>
                <a:lin ang="5400000" scaled="0"/>
              </a:gradFill>
              <a:cs typeface="Segoe UI Semibold" panose="020B07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B7316-BD26-4D3F-AA77-ADE3C099C0B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68380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62C61DAB-D93E-49CA-B245-379601CFE8D0}"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442526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0395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423536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69265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243001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2932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72706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619146B-24F9-441E-A368-DB3B5A84C1D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12/6/2019 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992359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50E6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12" name="Picture 11" descr="A group of people in a conference room&#10;&#10;Description automatically generated">
            <a:extLst>
              <a:ext uri="{FF2B5EF4-FFF2-40B4-BE49-F238E27FC236}">
                <a16:creationId xmlns:a16="http://schemas.microsoft.com/office/drawing/2014/main" id="{E4D4C574-7CCF-442A-8A7F-5A24E17BCD9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18988613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018001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9678421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01351516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Tree>
    <p:extLst>
      <p:ext uri="{BB962C8B-B14F-4D97-AF65-F5344CB8AC3E}">
        <p14:creationId xmlns:p14="http://schemas.microsoft.com/office/powerpoint/2010/main" val="3466310925"/>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Tree>
    <p:extLst>
      <p:ext uri="{BB962C8B-B14F-4D97-AF65-F5344CB8AC3E}">
        <p14:creationId xmlns:p14="http://schemas.microsoft.com/office/powerpoint/2010/main" val="240803181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a:t>Square photo layout with smaller text</a:t>
            </a:r>
          </a:p>
        </p:txBody>
      </p:sp>
    </p:spTree>
    <p:extLst>
      <p:ext uri="{BB962C8B-B14F-4D97-AF65-F5344CB8AC3E}">
        <p14:creationId xmlns:p14="http://schemas.microsoft.com/office/powerpoint/2010/main" val="39198466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Tree>
    <p:extLst>
      <p:ext uri="{BB962C8B-B14F-4D97-AF65-F5344CB8AC3E}">
        <p14:creationId xmlns:p14="http://schemas.microsoft.com/office/powerpoint/2010/main" val="3869277964"/>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Tree>
    <p:extLst>
      <p:ext uri="{BB962C8B-B14F-4D97-AF65-F5344CB8AC3E}">
        <p14:creationId xmlns:p14="http://schemas.microsoft.com/office/powerpoint/2010/main" val="2219659871"/>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Tree>
    <p:extLst>
      <p:ext uri="{BB962C8B-B14F-4D97-AF65-F5344CB8AC3E}">
        <p14:creationId xmlns:p14="http://schemas.microsoft.com/office/powerpoint/2010/main" val="109540157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Tree>
    <p:extLst>
      <p:ext uri="{BB962C8B-B14F-4D97-AF65-F5344CB8AC3E}">
        <p14:creationId xmlns:p14="http://schemas.microsoft.com/office/powerpoint/2010/main" val="3796493154"/>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12" name="Picture 11" descr="A group of people in a conference room&#10;&#10;Description automatically generated">
            <a:extLst>
              <a:ext uri="{FF2B5EF4-FFF2-40B4-BE49-F238E27FC236}">
                <a16:creationId xmlns:a16="http://schemas.microsoft.com/office/drawing/2014/main" id="{8439ECA1-13E6-47B5-8D69-943B6FD1CE7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8526855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a:t>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Tree>
    <p:extLst>
      <p:ext uri="{BB962C8B-B14F-4D97-AF65-F5344CB8AC3E}">
        <p14:creationId xmlns:p14="http://schemas.microsoft.com/office/powerpoint/2010/main" val="2586805791"/>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115300" y="2017713"/>
            <a:ext cx="3494088" cy="4251325"/>
          </a:xfrm>
        </p:spPr>
        <p:txBody>
          <a:bodyPr/>
          <a:lstStyle>
            <a:lvl1pPr marL="0" indent="0">
              <a:buFontTx/>
              <a:buNone/>
              <a:defRPr sz="2000"/>
            </a:lvl1pPr>
          </a:lstStyle>
          <a:p>
            <a:pPr lvl="0"/>
            <a:r>
              <a:rPr lang="en-US"/>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82612" y="1436688"/>
            <a:ext cx="7253288" cy="4832350"/>
          </a:xfrm>
          <a:blipFill>
            <a:blip r:embed="rId2"/>
            <a:stretch>
              <a:fillRect/>
            </a:stretch>
          </a:blipFill>
        </p:spPr>
        <p:txBody>
          <a:bodyPr bIns="1005840" anchor="ctr">
            <a:noAutofit/>
          </a:bodyPr>
          <a:lstStyle>
            <a:lvl1pPr marL="0" indent="0" algn="ctr">
              <a:buNone/>
              <a:defRPr sz="1000" b="1">
                <a:solidFill>
                  <a:srgbClr val="000000"/>
                </a:solidFill>
              </a:defRPr>
            </a:lvl1pPr>
          </a:lstStyle>
          <a:p>
            <a:r>
              <a:rPr lang="en-US"/>
              <a:t>Drag &amp; drop a screenshot </a:t>
            </a:r>
            <a:br>
              <a:rPr lang="en-US"/>
            </a:br>
            <a:r>
              <a:rPr lang="en-US"/>
              <a:t>here or click or tap icon </a:t>
            </a:r>
            <a:br>
              <a:rPr lang="en-US"/>
            </a:br>
            <a:r>
              <a:rPr lang="en-US"/>
              <a:t>below to insert </a:t>
            </a:r>
          </a:p>
        </p:txBody>
      </p:sp>
    </p:spTree>
    <p:extLst>
      <p:ext uri="{BB962C8B-B14F-4D97-AF65-F5344CB8AC3E}">
        <p14:creationId xmlns:p14="http://schemas.microsoft.com/office/powerpoint/2010/main" val="2056354349"/>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0277180"/>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bg1"/>
                </a:solidFill>
              </a:defRPr>
            </a:lvl1pPr>
          </a:lstStyle>
          <a:p>
            <a:r>
              <a:rPr lang="en-US"/>
              <a:t>Title</a:t>
            </a:r>
          </a:p>
        </p:txBody>
      </p:sp>
    </p:spTree>
    <p:extLst>
      <p:ext uri="{BB962C8B-B14F-4D97-AF65-F5344CB8AC3E}">
        <p14:creationId xmlns:p14="http://schemas.microsoft.com/office/powerpoint/2010/main" val="146304703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a:t>Title</a:t>
            </a:r>
          </a:p>
        </p:txBody>
      </p:sp>
    </p:spTree>
    <p:extLst>
      <p:ext uri="{BB962C8B-B14F-4D97-AF65-F5344CB8AC3E}">
        <p14:creationId xmlns:p14="http://schemas.microsoft.com/office/powerpoint/2010/main" val="22867221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Edit Master text styles</a:t>
            </a: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Tree>
    <p:extLst>
      <p:ext uri="{BB962C8B-B14F-4D97-AF65-F5344CB8AC3E}">
        <p14:creationId xmlns:p14="http://schemas.microsoft.com/office/powerpoint/2010/main" val="90334502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4674477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521314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5431247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3794073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67005664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456533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630803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4172558"/>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1954624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80279868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2900158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50E6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8" name="MS logo white - EMF" descr="Microsoft logo white text version">
            <a:extLst>
              <a:ext uri="{FF2B5EF4-FFF2-40B4-BE49-F238E27FC236}">
                <a16:creationId xmlns:a16="http://schemas.microsoft.com/office/drawing/2014/main" id="{10847DFE-DD48-4C93-84DD-AE782B2A9A22}"/>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12" name="Picture 11" descr="A group of people in a conference room&#10;&#10;Description automatically generated">
            <a:extLst>
              <a:ext uri="{FF2B5EF4-FFF2-40B4-BE49-F238E27FC236}">
                <a16:creationId xmlns:a16="http://schemas.microsoft.com/office/drawing/2014/main" id="{B44CA58E-C50A-4644-BAFD-A5B9FE54104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34431054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6" name="MS logo white - EMF" descr="Microsoft logo white text version">
            <a:extLst>
              <a:ext uri="{FF2B5EF4-FFF2-40B4-BE49-F238E27FC236}">
                <a16:creationId xmlns:a16="http://schemas.microsoft.com/office/drawing/2014/main" id="{752F7F94-9231-4E4A-AA40-FA537E6B0D74}"/>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pic>
        <p:nvPicPr>
          <p:cNvPr id="12" name="Picture 11" descr="A group of people in a conference room&#10;&#10;Description automatically generated">
            <a:extLst>
              <a:ext uri="{FF2B5EF4-FFF2-40B4-BE49-F238E27FC236}">
                <a16:creationId xmlns:a16="http://schemas.microsoft.com/office/drawing/2014/main" id="{6ED794DD-0852-4DCD-B0DB-5F37798EA5D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2031972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BB651035-36B1-415D-8FE3-8C820588801B}"/>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498297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923145A3-A9AB-4B3E-A898-5EC4C9328403}"/>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320731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creenshot 30/70 Step Dark">
    <p:spTree>
      <p:nvGrpSpPr>
        <p:cNvPr id="1" name=""/>
        <p:cNvGrpSpPr/>
        <p:nvPr/>
      </p:nvGrpSpPr>
      <p:grpSpPr>
        <a:xfrm>
          <a:off x="0" y="0"/>
          <a:ext cx="0" cy="0"/>
          <a:chOff x="0" y="0"/>
          <a:chExt cx="0" cy="0"/>
        </a:xfrm>
      </p:grpSpPr>
      <p:sp>
        <p:nvSpPr>
          <p:cNvPr id="10" name="Blue Transparent"/>
          <p:cNvSpPr/>
          <p:nvPr userDrawn="1"/>
        </p:nvSpPr>
        <p:spPr bwMode="auto">
          <a:xfrm>
            <a:off x="1" y="-26896"/>
            <a:ext cx="4064399" cy="6884896"/>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206" fontAlgn="base">
              <a:lnSpc>
                <a:spcPct val="90000"/>
              </a:lnSpc>
              <a:spcBef>
                <a:spcPct val="0"/>
              </a:spcBef>
              <a:spcAft>
                <a:spcPct val="0"/>
              </a:spcAft>
            </a:pPr>
            <a:endParaRPr lang="en-US" sz="2353">
              <a:solidFill>
                <a:srgbClr val="000000"/>
              </a:solidFill>
              <a:ea typeface="Segoe UI" pitchFamily="34" charset="0"/>
              <a:cs typeface="Segoe UI" pitchFamily="34" charset="0"/>
            </a:endParaRPr>
          </a:p>
        </p:txBody>
      </p:sp>
      <p:sp>
        <p:nvSpPr>
          <p:cNvPr id="2" name="Title 1"/>
          <p:cNvSpPr>
            <a:spLocks noGrp="1"/>
          </p:cNvSpPr>
          <p:nvPr>
            <p:ph type="title" hasCustomPrompt="1"/>
          </p:nvPr>
        </p:nvSpPr>
        <p:spPr>
          <a:xfrm>
            <a:off x="426000" y="342000"/>
            <a:ext cx="3265301" cy="1363663"/>
          </a:xfrm>
        </p:spPr>
        <p:txBody>
          <a:bodyPr>
            <a:noAutofit/>
          </a:bodyPr>
          <a:lstStyle>
            <a:lvl1pPr>
              <a:defRPr sz="3600">
                <a:solidFill>
                  <a:schemeClr val="bg1"/>
                </a:solidFill>
                <a:latin typeface="Segoe UI Semilight" panose="020B0402040204020203" pitchFamily="34" charset="0"/>
                <a:cs typeface="Segoe UI Semilight" panose="020B0402040204020203" pitchFamily="34" charset="0"/>
              </a:defRPr>
            </a:lvl1pPr>
          </a:lstStyle>
          <a:p>
            <a:r>
              <a:rPr lang="en-US"/>
              <a:t>Step Title</a:t>
            </a:r>
          </a:p>
        </p:txBody>
      </p:sp>
      <p:sp>
        <p:nvSpPr>
          <p:cNvPr id="7" name="Slide Number Placeholder 6"/>
          <p:cNvSpPr>
            <a:spLocks noGrp="1"/>
          </p:cNvSpPr>
          <p:nvPr>
            <p:ph type="sldNum" sz="quarter" idx="12"/>
          </p:nvPr>
        </p:nvSpPr>
        <p:spPr/>
        <p:txBody>
          <a:bodyPr/>
          <a:lstStyle/>
          <a:p>
            <a:endParaRPr lang="en-US"/>
          </a:p>
        </p:txBody>
      </p:sp>
      <p:sp>
        <p:nvSpPr>
          <p:cNvPr id="8" name="Content Placeholder 2"/>
          <p:cNvSpPr>
            <a:spLocks noGrp="1"/>
          </p:cNvSpPr>
          <p:nvPr>
            <p:ph sz="half" idx="1"/>
          </p:nvPr>
        </p:nvSpPr>
        <p:spPr>
          <a:xfrm>
            <a:off x="426000" y="1857376"/>
            <a:ext cx="3265301" cy="4864100"/>
          </a:xfrm>
        </p:spPr>
        <p:txBody>
          <a:bodyPr/>
          <a:lstStyle>
            <a:lvl1pPr marL="342900" indent="-342900">
              <a:buFont typeface="+mj-lt"/>
              <a:buAutoNum type="arabicPeriod"/>
              <a:defRPr>
                <a:solidFill>
                  <a:schemeClr val="bg1">
                    <a:lumMod val="95000"/>
                  </a:schemeClr>
                </a:solidFill>
              </a:defRPr>
            </a:lvl1pPr>
            <a:lvl2pPr marL="800100" indent="-342900">
              <a:buFont typeface="+mj-lt"/>
              <a:buAutoNum type="arabicPeriod"/>
              <a:defRPr>
                <a:solidFill>
                  <a:schemeClr val="bg1">
                    <a:lumMod val="95000"/>
                  </a:schemeClr>
                </a:solidFill>
              </a:defRPr>
            </a:lvl2pPr>
            <a:lvl3pPr marL="1257300" indent="-342900">
              <a:buFont typeface="+mj-lt"/>
              <a:buAutoNum type="arabicPeriod"/>
              <a:defRPr>
                <a:solidFill>
                  <a:schemeClr val="bg1">
                    <a:lumMod val="95000"/>
                  </a:schemeClr>
                </a:solidFill>
              </a:defRPr>
            </a:lvl3pPr>
            <a:lvl4pPr marL="1371600" indent="0">
              <a:buNone/>
              <a:defRPr>
                <a:solidFill>
                  <a:schemeClr val="bg1">
                    <a:lumMod val="95000"/>
                  </a:schemeClr>
                </a:solidFill>
              </a:defRPr>
            </a:lvl4pPr>
            <a:lvl5pPr marL="1828800" indent="0">
              <a:buNone/>
              <a:defRPr>
                <a:solidFill>
                  <a:schemeClr val="bg1">
                    <a:lumMod val="95000"/>
                  </a:schemeClr>
                </a:solidFill>
              </a:defRPr>
            </a:lvl5pPr>
          </a:lstStyle>
          <a:p>
            <a:pPr lvl="0"/>
            <a:r>
              <a:rPr lang="en-US"/>
              <a:t>Edit Master text styles</a:t>
            </a:r>
          </a:p>
          <a:p>
            <a:pPr lvl="1"/>
            <a:r>
              <a:rPr lang="en-US"/>
              <a:t>Second level</a:t>
            </a:r>
          </a:p>
          <a:p>
            <a:pPr lvl="2"/>
            <a:r>
              <a:rPr lang="en-US"/>
              <a:t>Third level</a:t>
            </a:r>
          </a:p>
        </p:txBody>
      </p:sp>
      <p:sp>
        <p:nvSpPr>
          <p:cNvPr id="9" name="Picture Placeholder 3">
            <a:extLst>
              <a:ext uri="{FF2B5EF4-FFF2-40B4-BE49-F238E27FC236}">
                <a16:creationId xmlns:a16="http://schemas.microsoft.com/office/drawing/2014/main" id="{AD12766E-D5F0-48B0-BEF3-991882E90F1A}"/>
              </a:ext>
            </a:extLst>
          </p:cNvPr>
          <p:cNvSpPr>
            <a:spLocks noGrp="1"/>
          </p:cNvSpPr>
          <p:nvPr>
            <p:ph type="pic" sz="quarter" idx="14"/>
          </p:nvPr>
        </p:nvSpPr>
        <p:spPr>
          <a:xfrm>
            <a:off x="4064400" y="0"/>
            <a:ext cx="8127600" cy="6858000"/>
          </a:xfrm>
        </p:spPr>
        <p:txBody>
          <a:bodyPr/>
          <a:lstStyle/>
          <a:p>
            <a:endParaRPr lang="en-US"/>
          </a:p>
        </p:txBody>
      </p:sp>
    </p:spTree>
    <p:extLst>
      <p:ext uri="{BB962C8B-B14F-4D97-AF65-F5344CB8AC3E}">
        <p14:creationId xmlns:p14="http://schemas.microsoft.com/office/powerpoint/2010/main" val="11485933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9475237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208266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599600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mn-lt"/>
                <a:cs typeface="Segoe UI" panose="020B0502040204020203" pitchFamily="34" charset="0"/>
              </a:defRPr>
            </a:lvl1pPr>
            <a:lvl2pPr marL="255588" indent="0">
              <a:buFont typeface="Wingdings" panose="05000000000000000000" pitchFamily="2" charset="2"/>
              <a:buNone/>
              <a:defRPr sz="2000" b="0">
                <a:latin typeface="+mn-lt"/>
              </a:defRPr>
            </a:lvl2pPr>
            <a:lvl3pPr marL="450850" indent="0">
              <a:buFont typeface="Wingdings" panose="05000000000000000000" pitchFamily="2" charset="2"/>
              <a:buNone/>
              <a:tabLst/>
              <a:defRPr sz="1600" b="0">
                <a:latin typeface="+mn-lt"/>
              </a:defRPr>
            </a:lvl3pPr>
            <a:lvl4pPr marL="652462" indent="0">
              <a:buFont typeface="Wingdings" panose="05000000000000000000" pitchFamily="2" charset="2"/>
              <a:buNone/>
              <a:defRPr sz="1400" b="0">
                <a:latin typeface="+mn-lt"/>
              </a:defRPr>
            </a:lvl4pPr>
            <a:lvl5pPr marL="854075" indent="0">
              <a:buFont typeface="Wingdings" panose="05000000000000000000" pitchFamily="2" charset="2"/>
              <a:buNone/>
              <a:tabLst/>
              <a:defRPr sz="1400" b="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mn-lt"/>
                <a:cs typeface="Segoe UI" panose="020B0502040204020203" pitchFamily="34" charset="0"/>
              </a:defRPr>
            </a:lvl1pPr>
            <a:lvl2pPr marL="255588" indent="0">
              <a:buFont typeface="Wingdings" panose="05000000000000000000" pitchFamily="2" charset="2"/>
              <a:buNone/>
              <a:defRPr sz="2000" b="0">
                <a:latin typeface="+mn-lt"/>
              </a:defRPr>
            </a:lvl2pPr>
            <a:lvl3pPr marL="450850" indent="0">
              <a:buFont typeface="Wingdings" panose="05000000000000000000" pitchFamily="2" charset="2"/>
              <a:buNone/>
              <a:tabLst/>
              <a:defRPr sz="1600" b="0">
                <a:latin typeface="+mn-lt"/>
              </a:defRPr>
            </a:lvl3pPr>
            <a:lvl4pPr marL="652462" indent="0">
              <a:buFont typeface="Wingdings" panose="05000000000000000000" pitchFamily="2" charset="2"/>
              <a:buNone/>
              <a:defRPr sz="1400" b="0">
                <a:latin typeface="+mn-lt"/>
              </a:defRPr>
            </a:lvl4pPr>
            <a:lvl5pPr marL="854075" indent="0">
              <a:buFont typeface="Wingdings" panose="05000000000000000000" pitchFamily="2" charset="2"/>
              <a:buNone/>
              <a:tabLst/>
              <a:defRPr sz="1400" b="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1817238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AD36F-C0EA-4185-ADAF-F4A4448F9B3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2544059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74819103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Tree>
    <p:extLst>
      <p:ext uri="{BB962C8B-B14F-4D97-AF65-F5344CB8AC3E}">
        <p14:creationId xmlns:p14="http://schemas.microsoft.com/office/powerpoint/2010/main" val="3096126430"/>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Tree>
    <p:extLst>
      <p:ext uri="{BB962C8B-B14F-4D97-AF65-F5344CB8AC3E}">
        <p14:creationId xmlns:p14="http://schemas.microsoft.com/office/powerpoint/2010/main" val="3149458613"/>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a:t>Square photo layout with smaller text</a:t>
            </a:r>
          </a:p>
        </p:txBody>
      </p:sp>
    </p:spTree>
    <p:extLst>
      <p:ext uri="{BB962C8B-B14F-4D97-AF65-F5344CB8AC3E}">
        <p14:creationId xmlns:p14="http://schemas.microsoft.com/office/powerpoint/2010/main" val="365086758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Tree>
    <p:extLst>
      <p:ext uri="{BB962C8B-B14F-4D97-AF65-F5344CB8AC3E}">
        <p14:creationId xmlns:p14="http://schemas.microsoft.com/office/powerpoint/2010/main" val="324520764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r="20748"/>
          <a:stretch/>
        </p:blipFill>
        <p:spPr>
          <a:xfrm flipH="1">
            <a:off x="0" y="0"/>
            <a:ext cx="8154686" cy="6858000"/>
          </a:xfrm>
          <a:prstGeom prst="rect">
            <a:avLst/>
          </a:prstGeom>
        </p:spPr>
      </p:pic>
      <p:sp>
        <p:nvSpPr>
          <p:cNvPr id="7" name="Blue Transparent"/>
          <p:cNvSpPr/>
          <p:nvPr userDrawn="1"/>
        </p:nvSpPr>
        <p:spPr bwMode="auto">
          <a:xfrm>
            <a:off x="5862987" y="0"/>
            <a:ext cx="6329013"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206" fontAlgn="base">
              <a:lnSpc>
                <a:spcPct val="90000"/>
              </a:lnSpc>
              <a:spcBef>
                <a:spcPct val="0"/>
              </a:spcBef>
              <a:spcAft>
                <a:spcPct val="0"/>
              </a:spcAft>
            </a:pPr>
            <a:endParaRPr lang="en-US" sz="2353">
              <a:solidFill>
                <a:srgbClr val="000000"/>
              </a:solidFill>
              <a:ea typeface="Segoe UI" pitchFamily="34" charset="0"/>
              <a:cs typeface="Segoe UI" pitchFamily="34" charset="0"/>
            </a:endParaRPr>
          </a:p>
        </p:txBody>
      </p:sp>
      <p:sp>
        <p:nvSpPr>
          <p:cNvPr id="2" name="Title 1"/>
          <p:cNvSpPr>
            <a:spLocks noGrp="1"/>
          </p:cNvSpPr>
          <p:nvPr>
            <p:ph type="title" hasCustomPrompt="1"/>
          </p:nvPr>
        </p:nvSpPr>
        <p:spPr>
          <a:xfrm>
            <a:off x="6228830" y="317105"/>
            <a:ext cx="5651024" cy="619902"/>
          </a:xfrm>
        </p:spPr>
        <p:txBody>
          <a:bodyPr vert="horz" lIns="91440" tIns="45720" rIns="91440" bIns="45720" rtlCol="0" anchor="t">
            <a:normAutofit/>
          </a:bodyPr>
          <a:lstStyle>
            <a:lvl1pPr>
              <a:defRPr lang="en-US" sz="3500" spc="-59" dirty="0">
                <a:solidFill>
                  <a:schemeClr val="bg1"/>
                </a:solidFill>
              </a:defRPr>
            </a:lvl1pPr>
          </a:lstStyle>
          <a:p>
            <a:pPr marL="0" lvl="0"/>
            <a:r>
              <a:rPr lang="en-US"/>
              <a:t>Contents</a:t>
            </a:r>
          </a:p>
        </p:txBody>
      </p:sp>
      <p:pic>
        <p:nvPicPr>
          <p:cNvPr id="13" name="MS Logo"/>
          <p:cNvPicPr>
            <a:picLocks noChangeAspect="1"/>
          </p:cNvPicPr>
          <p:nvPr userDrawn="1"/>
        </p:nvPicPr>
        <p:blipFill>
          <a:blip r:embed="rId3" cstate="screen">
            <a:biLevel thresh="25000"/>
            <a:extLst>
              <a:ext uri="{28A0092B-C50C-407E-A947-70E740481C1C}">
                <a14:useLocalDpi xmlns:a14="http://schemas.microsoft.com/office/drawing/2010/main" val="0"/>
              </a:ext>
            </a:extLst>
          </a:blip>
          <a:stretch>
            <a:fillRect/>
          </a:stretch>
        </p:blipFill>
        <p:spPr>
          <a:xfrm>
            <a:off x="10660923" y="147277"/>
            <a:ext cx="1287237" cy="472551"/>
          </a:xfrm>
          <a:prstGeom prst="rect">
            <a:avLst/>
          </a:prstGeom>
        </p:spPr>
      </p:pic>
      <p:sp>
        <p:nvSpPr>
          <p:cNvPr id="18" name="Text Placeholder 17"/>
          <p:cNvSpPr>
            <a:spLocks noGrp="1"/>
          </p:cNvSpPr>
          <p:nvPr>
            <p:ph type="body" sz="quarter" idx="10"/>
          </p:nvPr>
        </p:nvSpPr>
        <p:spPr>
          <a:xfrm>
            <a:off x="6226299" y="953460"/>
            <a:ext cx="5653281" cy="5584499"/>
          </a:xfrm>
        </p:spPr>
        <p:txBody>
          <a:bodyPr>
            <a:normAutofit/>
          </a:bodyPr>
          <a:lstStyle>
            <a:lvl1pPr>
              <a:defRPr lang="en-US" smtClean="0">
                <a:solidFill>
                  <a:schemeClr val="bg1"/>
                </a:solidFill>
              </a:defRPr>
            </a:lvl1pPr>
            <a:lvl2pPr>
              <a:defRPr lang="en-US" smtClean="0">
                <a:solidFill>
                  <a:schemeClr val="bg1"/>
                </a:solidFill>
              </a:defRPr>
            </a:lvl2pPr>
            <a:lvl3pPr>
              <a:defRPr lang="en-US" smtClean="0">
                <a:solidFill>
                  <a:schemeClr val="bg1"/>
                </a:solidFill>
              </a:defRPr>
            </a:lvl3pPr>
            <a:lvl4pPr>
              <a:defRPr lang="en-US" smtClean="0">
                <a:solidFill>
                  <a:schemeClr val="bg1"/>
                </a:solidFill>
              </a:defRPr>
            </a:lvl4pPr>
            <a:lvl5pPr>
              <a:defRPr lang="en-US">
                <a:solidFill>
                  <a:schemeClr val="bg1"/>
                </a:solidFill>
              </a:defRPr>
            </a:lvl5pPr>
          </a:lstStyle>
          <a:p>
            <a:pPr marL="0" lvl="0" indent="0">
              <a:lnSpc>
                <a:spcPct val="100000"/>
              </a:lnSpc>
              <a:buNone/>
            </a:pPr>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21262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Tree>
    <p:extLst>
      <p:ext uri="{BB962C8B-B14F-4D97-AF65-F5344CB8AC3E}">
        <p14:creationId xmlns:p14="http://schemas.microsoft.com/office/powerpoint/2010/main" val="288560327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Tree>
    <p:extLst>
      <p:ext uri="{BB962C8B-B14F-4D97-AF65-F5344CB8AC3E}">
        <p14:creationId xmlns:p14="http://schemas.microsoft.com/office/powerpoint/2010/main" val="142042394"/>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Edit Master text</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Tree>
    <p:extLst>
      <p:ext uri="{BB962C8B-B14F-4D97-AF65-F5344CB8AC3E}">
        <p14:creationId xmlns:p14="http://schemas.microsoft.com/office/powerpoint/2010/main" val="3923657306"/>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Edit Master text</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Edit Master text</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Tree>
    <p:extLst>
      <p:ext uri="{BB962C8B-B14F-4D97-AF65-F5344CB8AC3E}">
        <p14:creationId xmlns:p14="http://schemas.microsoft.com/office/powerpoint/2010/main" val="422053283"/>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115300" y="2017713"/>
            <a:ext cx="3494088" cy="4251325"/>
          </a:xfrm>
        </p:spPr>
        <p:txBody>
          <a:bodyPr/>
          <a:lstStyle>
            <a:lvl1pPr marL="0" indent="0">
              <a:buFontTx/>
              <a:buNone/>
              <a:defRPr sz="2000"/>
            </a:lvl1pPr>
          </a:lstStyle>
          <a:p>
            <a:pPr lvl="0"/>
            <a:r>
              <a:rPr lang="en-US"/>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82612" y="1436688"/>
            <a:ext cx="7253288" cy="4832350"/>
          </a:xfrm>
          <a:blipFill>
            <a:blip r:embed="rId2"/>
            <a:stretch>
              <a:fillRect/>
            </a:stretch>
          </a:blipFill>
        </p:spPr>
        <p:txBody>
          <a:bodyPr bIns="1005840" anchor="ctr">
            <a:noAutofit/>
          </a:bodyPr>
          <a:lstStyle>
            <a:lvl1pPr marL="0" indent="0" algn="ctr">
              <a:buNone/>
              <a:defRPr sz="1000" b="1">
                <a:solidFill>
                  <a:srgbClr val="000000"/>
                </a:solidFill>
              </a:defRPr>
            </a:lvl1pPr>
          </a:lstStyle>
          <a:p>
            <a:r>
              <a:rPr lang="en-US"/>
              <a:t>Drag &amp; drop a screenshot </a:t>
            </a:r>
            <a:br>
              <a:rPr lang="en-US"/>
            </a:br>
            <a:r>
              <a:rPr lang="en-US"/>
              <a:t>here or click or tap icon </a:t>
            </a:r>
            <a:br>
              <a:rPr lang="en-US"/>
            </a:br>
            <a:r>
              <a:rPr lang="en-US"/>
              <a:t>below to insert </a:t>
            </a:r>
          </a:p>
        </p:txBody>
      </p:sp>
    </p:spTree>
    <p:extLst>
      <p:ext uri="{BB962C8B-B14F-4D97-AF65-F5344CB8AC3E}">
        <p14:creationId xmlns:p14="http://schemas.microsoft.com/office/powerpoint/2010/main" val="232867353"/>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9770156"/>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bg1"/>
                </a:solidFill>
              </a:defRPr>
            </a:lvl1pPr>
          </a:lstStyle>
          <a:p>
            <a:r>
              <a:rPr lang="en-US"/>
              <a:t>Title</a:t>
            </a:r>
          </a:p>
        </p:txBody>
      </p:sp>
    </p:spTree>
    <p:extLst>
      <p:ext uri="{BB962C8B-B14F-4D97-AF65-F5344CB8AC3E}">
        <p14:creationId xmlns:p14="http://schemas.microsoft.com/office/powerpoint/2010/main" val="6549116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a:t>Title</a:t>
            </a:r>
          </a:p>
        </p:txBody>
      </p:sp>
    </p:spTree>
    <p:extLst>
      <p:ext uri="{BB962C8B-B14F-4D97-AF65-F5344CB8AC3E}">
        <p14:creationId xmlns:p14="http://schemas.microsoft.com/office/powerpoint/2010/main" val="305726067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Edit Master text styles</a:t>
            </a: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Tree>
    <p:extLst>
      <p:ext uri="{BB962C8B-B14F-4D97-AF65-F5344CB8AC3E}">
        <p14:creationId xmlns:p14="http://schemas.microsoft.com/office/powerpoint/2010/main" val="288563682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13421552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4276974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501918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1141268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07677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055532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014664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8337428"/>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4" name="MS logo white - EMF" descr="Microsoft logo white text version">
            <a:extLst>
              <a:ext uri="{FF2B5EF4-FFF2-40B4-BE49-F238E27FC236}">
                <a16:creationId xmlns:a16="http://schemas.microsoft.com/office/drawing/2014/main" id="{1291B0CF-9615-4684-B7F1-8E5483826A4A}"/>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302113801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093562939"/>
      </p:ext>
    </p:extLst>
  </p:cSld>
  <p:clrMapOvr>
    <a:masterClrMapping/>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194689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501858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461211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34" Type="http://schemas.openxmlformats.org/officeDocument/2006/relationships/image" Target="../media/image1.emf"/><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33" Type="http://schemas.openxmlformats.org/officeDocument/2006/relationships/theme" Target="../theme/theme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32" Type="http://schemas.openxmlformats.org/officeDocument/2006/relationships/slideLayout" Target="../slideLayouts/slideLayout67.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slideLayout" Target="../slideLayouts/slideLayout66.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 Id="rId8"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7"/>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5332396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728" r:id="rId35"/>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4"/>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4069873721"/>
      </p:ext>
    </p:extLst>
  </p:cSld>
  <p:clrMap bg1="dk1" tx1="lt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 id="2147483720" r:id="rId25"/>
    <p:sldLayoutId id="2147483721" r:id="rId26"/>
    <p:sldLayoutId id="2147483722" r:id="rId27"/>
    <p:sldLayoutId id="2147483723" r:id="rId28"/>
    <p:sldLayoutId id="2147483724" r:id="rId29"/>
    <p:sldLayoutId id="2147483725" r:id="rId30"/>
    <p:sldLayoutId id="2147483726" r:id="rId31"/>
    <p:sldLayoutId id="2147483727" r:id="rId32"/>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hyperlink" Target="https://partner.microsoft.com/en-us/pcv/register/joinnow/enrollmentwelcome/valueaddedreseller"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hyperlink" Target="https://partner.microsoft.com/pcv/dashboard/overview" TargetMode="Externa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hyperlink" Target="https://partner.microsoft.com/resources/collection/indirect-reseller-onboarding-for-mpa-in-csp#/"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hyperlink" Target="https://partner.microsoft.com/membership"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hyperlink" Target="https://partner.microsoft.com/en-us/register/TenantInfo?programName=valueaddedreseller&amp;enrollType=migrate&amp;cloudInstance=global"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8263" y="1292353"/>
            <a:ext cx="4750219" cy="2659190"/>
          </a:xfrm>
        </p:spPr>
        <p:txBody>
          <a:bodyPr/>
          <a:lstStyle/>
          <a:p>
            <a:pPr>
              <a:lnSpc>
                <a:spcPct val="90000"/>
              </a:lnSpc>
              <a:spcAft>
                <a:spcPts val="600"/>
              </a:spcAft>
            </a:pPr>
            <a:r>
              <a:rPr lang="en-US" dirty="0"/>
              <a:t>Microsoft Partner Agreement Overview</a:t>
            </a:r>
            <a:br>
              <a:rPr lang="en-US" dirty="0"/>
            </a:br>
            <a:br>
              <a:rPr lang="en-US" dirty="0"/>
            </a:br>
            <a:r>
              <a:rPr lang="en-US" sz="2800" dirty="0"/>
              <a:t>Steps required by Indirect Resellers before January 31, 2019</a:t>
            </a:r>
          </a:p>
        </p:txBody>
      </p:sp>
      <p:sp>
        <p:nvSpPr>
          <p:cNvPr id="2" name="Text Placeholder 1">
            <a:extLst>
              <a:ext uri="{FF2B5EF4-FFF2-40B4-BE49-F238E27FC236}">
                <a16:creationId xmlns:a16="http://schemas.microsoft.com/office/drawing/2014/main" id="{2FD1F03B-C119-4465-A347-A4EEB9FCF9D7}"/>
              </a:ext>
            </a:extLst>
          </p:cNvPr>
          <p:cNvSpPr>
            <a:spLocks noGrp="1"/>
          </p:cNvSpPr>
          <p:nvPr>
            <p:ph type="body" sz="quarter" idx="12"/>
          </p:nvPr>
        </p:nvSpPr>
        <p:spPr>
          <a:xfrm>
            <a:off x="582042" y="4341222"/>
            <a:ext cx="4164583" cy="338554"/>
          </a:xfrm>
        </p:spPr>
        <p:txBody>
          <a:bodyPr/>
          <a:lstStyle/>
          <a:p>
            <a:r>
              <a:rPr lang="en-US" dirty="0">
                <a:solidFill>
                  <a:schemeClr val="tx1"/>
                </a:solidFill>
              </a:rPr>
              <a:t>v3 updated December 2019</a:t>
            </a:r>
          </a:p>
        </p:txBody>
      </p:sp>
      <p:sp>
        <p:nvSpPr>
          <p:cNvPr id="8" name="Text Box 3" descr="This is a copyright notice that should be included on the final slide.">
            <a:extLst>
              <a:ext uri="{FF2B5EF4-FFF2-40B4-BE49-F238E27FC236}">
                <a16:creationId xmlns:a16="http://schemas.microsoft.com/office/drawing/2014/main" id="{0E4F43CD-082E-44C2-B49B-FEF473D88C81}"/>
              </a:ext>
            </a:extLst>
          </p:cNvPr>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1795078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1D466-2C72-4DBB-AC40-F88A61684605}"/>
              </a:ext>
            </a:extLst>
          </p:cNvPr>
          <p:cNvSpPr>
            <a:spLocks noGrp="1"/>
          </p:cNvSpPr>
          <p:nvPr>
            <p:ph type="title"/>
          </p:nvPr>
        </p:nvSpPr>
        <p:spPr/>
        <p:txBody>
          <a:bodyPr/>
          <a:lstStyle/>
          <a:p>
            <a:r>
              <a:rPr lang="en-US"/>
              <a:t>Marketing to Customers</a:t>
            </a:r>
            <a:br>
              <a:rPr lang="en-US"/>
            </a:br>
            <a:endParaRPr lang="en-US"/>
          </a:p>
        </p:txBody>
      </p:sp>
      <p:pic>
        <p:nvPicPr>
          <p:cNvPr id="6" name="Picture 5">
            <a:extLst>
              <a:ext uri="{FF2B5EF4-FFF2-40B4-BE49-F238E27FC236}">
                <a16:creationId xmlns:a16="http://schemas.microsoft.com/office/drawing/2014/main" id="{EEB1253E-9AD2-46CD-93D0-E8DDAB455901}"/>
              </a:ext>
            </a:extLst>
          </p:cNvPr>
          <p:cNvPicPr>
            <a:picLocks noChangeAspect="1"/>
          </p:cNvPicPr>
          <p:nvPr/>
        </p:nvPicPr>
        <p:blipFill>
          <a:blip r:embed="rId3"/>
          <a:stretch>
            <a:fillRect/>
          </a:stretch>
        </p:blipFill>
        <p:spPr>
          <a:xfrm>
            <a:off x="4448033" y="1857376"/>
            <a:ext cx="7360334" cy="3082255"/>
          </a:xfrm>
          <a:prstGeom prst="rect">
            <a:avLst/>
          </a:prstGeom>
        </p:spPr>
      </p:pic>
      <p:sp>
        <p:nvSpPr>
          <p:cNvPr id="9" name="Content Placeholder 8">
            <a:extLst>
              <a:ext uri="{FF2B5EF4-FFF2-40B4-BE49-F238E27FC236}">
                <a16:creationId xmlns:a16="http://schemas.microsoft.com/office/drawing/2014/main" id="{FC8E7DA9-2355-4B7E-989D-3D8217DD0248}"/>
              </a:ext>
            </a:extLst>
          </p:cNvPr>
          <p:cNvSpPr>
            <a:spLocks noGrp="1"/>
          </p:cNvSpPr>
          <p:nvPr>
            <p:ph sz="half" idx="1"/>
          </p:nvPr>
        </p:nvSpPr>
        <p:spPr>
          <a:xfrm>
            <a:off x="426000" y="1857376"/>
            <a:ext cx="3265301" cy="2197525"/>
          </a:xfrm>
        </p:spPr>
        <p:txBody>
          <a:bodyPr/>
          <a:lstStyle/>
          <a:p>
            <a:pPr>
              <a:spcAft>
                <a:spcPts val="1200"/>
              </a:spcAft>
              <a:buFont typeface="+mj-lt"/>
              <a:buAutoNum type="arabicPeriod" startAt="5"/>
            </a:pPr>
            <a:r>
              <a:rPr lang="en-US" sz="1600">
                <a:solidFill>
                  <a:schemeClr val="bg1"/>
                </a:solidFill>
                <a:latin typeface="Segoe UI" panose="020B0502040204020203" pitchFamily="34" charset="0"/>
              </a:rPr>
              <a:t> Marketing to customers</a:t>
            </a:r>
          </a:p>
          <a:p>
            <a:pPr marL="457200" lvl="1" indent="0">
              <a:buNone/>
            </a:pPr>
            <a:r>
              <a:rPr lang="en-US" sz="1600">
                <a:solidFill>
                  <a:schemeClr val="bg1"/>
                </a:solidFill>
                <a:latin typeface="Segoe UI" panose="020B0502040204020203" pitchFamily="34" charset="0"/>
                <a:cs typeface="Segoe UI" panose="020B0502040204020203" pitchFamily="34" charset="0"/>
              </a:rPr>
              <a:t>Are you ready to create a business profile in your Partner Center account to have your company displayed on “Find a Partner” search?</a:t>
            </a:r>
          </a:p>
          <a:p>
            <a:endParaRPr lang="en-US"/>
          </a:p>
        </p:txBody>
      </p:sp>
    </p:spTree>
    <p:extLst>
      <p:ext uri="{BB962C8B-B14F-4D97-AF65-F5344CB8AC3E}">
        <p14:creationId xmlns:p14="http://schemas.microsoft.com/office/powerpoint/2010/main" val="360908901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FA03107-5F7F-4589-8CD1-523E76D06B7F}"/>
              </a:ext>
            </a:extLst>
          </p:cNvPr>
          <p:cNvSpPr>
            <a:spLocks noGrp="1"/>
          </p:cNvSpPr>
          <p:nvPr>
            <p:ph type="title"/>
          </p:nvPr>
        </p:nvSpPr>
        <p:spPr>
          <a:xfrm>
            <a:off x="633625" y="2526991"/>
            <a:ext cx="10242355" cy="997196"/>
          </a:xfrm>
        </p:spPr>
        <p:txBody>
          <a:bodyPr/>
          <a:lstStyle/>
          <a:p>
            <a:r>
              <a:rPr lang="en-US" dirty="0"/>
              <a:t>Onboard as a CSP Indirect Reseller on Partner Center: </a:t>
            </a:r>
            <a:r>
              <a:rPr lang="en-US" dirty="0">
                <a:solidFill>
                  <a:schemeClr val="tx1"/>
                </a:solidFill>
              </a:rPr>
              <a:t>Instructions</a:t>
            </a:r>
          </a:p>
        </p:txBody>
      </p:sp>
    </p:spTree>
    <p:extLst>
      <p:ext uri="{BB962C8B-B14F-4D97-AF65-F5344CB8AC3E}">
        <p14:creationId xmlns:p14="http://schemas.microsoft.com/office/powerpoint/2010/main" val="3755425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6254A-0A84-4076-9614-ECBF4147DE18}"/>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6"/>
            <a:ext cx="3343567" cy="2468368"/>
          </a:xfrm>
        </p:spPr>
        <p:txBody>
          <a:bodyPr/>
          <a:lstStyle/>
          <a:p>
            <a:pPr>
              <a:lnSpc>
                <a:spcPct val="90000"/>
              </a:lnSpc>
              <a:spcBef>
                <a:spcPts val="600"/>
              </a:spcBef>
              <a:spcAft>
                <a:spcPts val="600"/>
              </a:spcAft>
            </a:pPr>
            <a:r>
              <a:rPr lang="en-US" sz="1600">
                <a:solidFill>
                  <a:schemeClr val="bg1"/>
                </a:solidFill>
              </a:rPr>
              <a:t>Go to</a:t>
            </a:r>
            <a:r>
              <a:rPr lang="cs-CZ" sz="1600">
                <a:solidFill>
                  <a:schemeClr val="bg1"/>
                </a:solidFill>
              </a:rPr>
              <a:t>:</a:t>
            </a:r>
            <a:r>
              <a:rPr lang="en-US" sz="1600">
                <a:solidFill>
                  <a:schemeClr val="bg1"/>
                </a:solidFill>
              </a:rPr>
              <a:t> </a:t>
            </a:r>
            <a:r>
              <a:rPr lang="en-US" sz="1600">
                <a:solidFill>
                  <a:schemeClr val="bg1"/>
                </a:solidFill>
                <a:hlinkClick r:id="rId3">
                  <a:extLst>
                    <a:ext uri="{A12FA001-AC4F-418D-AE19-62706E023703}">
                      <ahyp:hlinkClr xmlns:ahyp="http://schemas.microsoft.com/office/drawing/2018/hyperlinkcolor" val="tx"/>
                    </a:ext>
                  </a:extLst>
                </a:hlinkClick>
              </a:rPr>
              <a:t>https://partner.microsoft.com/en-us/pcv/register/joinnow/enrollmentwelcome/valueaddedreseller </a:t>
            </a:r>
            <a:r>
              <a:rPr lang="en-US" sz="1600">
                <a:solidFill>
                  <a:schemeClr val="bg1"/>
                </a:solidFill>
              </a:rPr>
              <a:t>to start the CSP onboarding process. Check that you have all the requirements for onboarding, then click </a:t>
            </a:r>
            <a:r>
              <a:rPr lang="en-US" sz="1600" b="1">
                <a:solidFill>
                  <a:schemeClr val="bg1"/>
                </a:solidFill>
              </a:rPr>
              <a:t>Next</a:t>
            </a:r>
            <a:r>
              <a:rPr lang="en-US" sz="1600">
                <a:solidFill>
                  <a:schemeClr val="bg1"/>
                </a:solidFill>
              </a:rPr>
              <a:t> to go to the first step.</a:t>
            </a:r>
          </a:p>
          <a:p>
            <a:pPr>
              <a:lnSpc>
                <a:spcPct val="90000"/>
              </a:lnSpc>
              <a:spcAft>
                <a:spcPts val="600"/>
              </a:spcAft>
            </a:pPr>
            <a:endParaRPr lang="en-US" sz="1600">
              <a:solidFill>
                <a:schemeClr val="bg1"/>
              </a:solidFill>
            </a:endParaRPr>
          </a:p>
          <a:p>
            <a:pPr>
              <a:lnSpc>
                <a:spcPct val="90000"/>
              </a:lnSpc>
              <a:spcAft>
                <a:spcPts val="600"/>
              </a:spcAft>
            </a:pPr>
            <a:endParaRPr lang="en-US" sz="1600">
              <a:solidFill>
                <a:schemeClr val="bg1"/>
              </a:solidFill>
            </a:endParaRPr>
          </a:p>
        </p:txBody>
      </p:sp>
      <p:pic>
        <p:nvPicPr>
          <p:cNvPr id="9" name="Picture 8">
            <a:extLst>
              <a:ext uri="{FF2B5EF4-FFF2-40B4-BE49-F238E27FC236}">
                <a16:creationId xmlns:a16="http://schemas.microsoft.com/office/drawing/2014/main" id="{7FB2F0D7-68E6-4C99-8FC1-C2E308E0ADB1}"/>
              </a:ext>
            </a:extLst>
          </p:cNvPr>
          <p:cNvPicPr>
            <a:picLocks noChangeAspect="1"/>
          </p:cNvPicPr>
          <p:nvPr/>
        </p:nvPicPr>
        <p:blipFill rotWithShape="1">
          <a:blip r:embed="rId4"/>
          <a:srcRect l="3383" t="4183" r="5509" b="9424"/>
          <a:stretch/>
        </p:blipFill>
        <p:spPr>
          <a:xfrm>
            <a:off x="5057775" y="1857376"/>
            <a:ext cx="6000751" cy="3133724"/>
          </a:xfrm>
          <a:prstGeom prst="rect">
            <a:avLst/>
          </a:prstGeom>
          <a:effectLst/>
        </p:spPr>
      </p:pic>
      <p:sp>
        <p:nvSpPr>
          <p:cNvPr id="10" name="Teardrop 9">
            <a:extLst>
              <a:ext uri="{FF2B5EF4-FFF2-40B4-BE49-F238E27FC236}">
                <a16:creationId xmlns:a16="http://schemas.microsoft.com/office/drawing/2014/main" id="{DB8CA321-0BCE-4535-BA11-7A469B07A493}"/>
              </a:ext>
            </a:extLst>
          </p:cNvPr>
          <p:cNvSpPr/>
          <p:nvPr/>
        </p:nvSpPr>
        <p:spPr>
          <a:xfrm rot="5400000" flipH="1">
            <a:off x="4711936" y="4924425"/>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scene3d>
              <a:camera prst="orthographicFront">
                <a:rot lat="0" lon="0" rev="5400000"/>
              </a:camera>
              <a:lightRig rig="threePt" dir="t"/>
            </a:scene3d>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cs-CZ" sz="1867" kern="0">
                <a:solidFill>
                  <a:schemeClr val="bg1"/>
                </a:solidFill>
                <a:latin typeface="Segoe UI Semibold" panose="020B0702040204020203" pitchFamily="34" charset="0"/>
                <a:cs typeface="Segoe UI Semibold" panose="020B0702040204020203" pitchFamily="34" charset="0"/>
              </a:rPr>
              <a:t>1</a:t>
            </a:r>
            <a:endParaRPr lang="en-US" sz="1867" kern="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13748817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81A0C6-82B8-40F4-BD0C-C1652E8A267B}"/>
              </a:ext>
            </a:extLst>
          </p:cNvPr>
          <p:cNvSpPr>
            <a:spLocks noGrp="1"/>
          </p:cNvSpPr>
          <p:nvPr>
            <p:ph type="title"/>
          </p:nvPr>
        </p:nvSpPr>
        <p:spPr/>
        <p:txBody>
          <a:bodyPr/>
          <a:lstStyle/>
          <a:p>
            <a:r>
              <a:rPr lang="en-US"/>
              <a:t>Onboarding to Partner Center</a:t>
            </a:r>
          </a:p>
        </p:txBody>
      </p:sp>
      <p:sp>
        <p:nvSpPr>
          <p:cNvPr id="11" name="Content Placeholder 10">
            <a:extLst>
              <a:ext uri="{FF2B5EF4-FFF2-40B4-BE49-F238E27FC236}">
                <a16:creationId xmlns:a16="http://schemas.microsoft.com/office/drawing/2014/main" id="{63A5E2BD-1220-4B6E-AB2D-1CABCF216CA5}"/>
              </a:ext>
            </a:extLst>
          </p:cNvPr>
          <p:cNvSpPr>
            <a:spLocks noGrp="1"/>
          </p:cNvSpPr>
          <p:nvPr>
            <p:ph sz="half" idx="1"/>
          </p:nvPr>
        </p:nvSpPr>
        <p:spPr>
          <a:xfrm>
            <a:off x="426000" y="1912784"/>
            <a:ext cx="3265301" cy="3348609"/>
          </a:xfrm>
        </p:spPr>
        <p:txBody>
          <a:bodyPr/>
          <a:lstStyle/>
          <a:p>
            <a:pPr>
              <a:buFont typeface="+mj-lt"/>
              <a:buAutoNum type="arabicPeriod" startAt="2"/>
            </a:pPr>
            <a:r>
              <a:rPr lang="en-US" sz="1600">
                <a:solidFill>
                  <a:schemeClr val="bg1"/>
                </a:solidFill>
              </a:rPr>
              <a:t>Click on the </a:t>
            </a:r>
            <a:r>
              <a:rPr lang="en-US" sz="1600" b="1">
                <a:solidFill>
                  <a:schemeClr val="bg1"/>
                </a:solidFill>
              </a:rPr>
              <a:t>Sign in </a:t>
            </a:r>
            <a:r>
              <a:rPr lang="en-US" sz="1600">
                <a:solidFill>
                  <a:schemeClr val="bg1"/>
                </a:solidFill>
              </a:rPr>
              <a:t>button to sign in with your Microsoft global admin work account.</a:t>
            </a:r>
            <a:r>
              <a:rPr lang="cs-CZ" sz="1600">
                <a:solidFill>
                  <a:schemeClr val="bg1"/>
                </a:solidFill>
              </a:rPr>
              <a:t> </a:t>
            </a:r>
          </a:p>
          <a:p>
            <a:pPr marL="0" indent="0">
              <a:buNone/>
            </a:pPr>
            <a:endParaRPr lang="cs-CZ" sz="1600">
              <a:solidFill>
                <a:schemeClr val="bg1"/>
              </a:solidFill>
            </a:endParaRPr>
          </a:p>
          <a:p>
            <a:pPr marL="365760" indent="0">
              <a:buNone/>
            </a:pPr>
            <a:r>
              <a:rPr lang="en-US" sz="1600">
                <a:solidFill>
                  <a:schemeClr val="bg1"/>
                </a:solidFill>
              </a:rPr>
              <a:t>Note: If you don’t already have an account or want to create a new one, click the </a:t>
            </a:r>
            <a:r>
              <a:rPr lang="en-US" sz="1600" b="1">
                <a:solidFill>
                  <a:schemeClr val="bg1"/>
                </a:solidFill>
              </a:rPr>
              <a:t>Create one </a:t>
            </a:r>
            <a:r>
              <a:rPr lang="en-US" sz="1600">
                <a:solidFill>
                  <a:schemeClr val="bg1"/>
                </a:solidFill>
              </a:rPr>
              <a:t>link to set up a Partner Center account. You will then use the newly created credentials from the account form to log in to the enrollment process.</a:t>
            </a:r>
          </a:p>
          <a:p>
            <a:pPr>
              <a:buAutoNum type="arabicPeriod" startAt="2"/>
            </a:pPr>
            <a:endParaRPr lang="en-US" sz="1600">
              <a:solidFill>
                <a:schemeClr val="bg1"/>
              </a:solidFill>
            </a:endParaRPr>
          </a:p>
        </p:txBody>
      </p:sp>
      <p:pic>
        <p:nvPicPr>
          <p:cNvPr id="12" name="Picture 11">
            <a:extLst>
              <a:ext uri="{FF2B5EF4-FFF2-40B4-BE49-F238E27FC236}">
                <a16:creationId xmlns:a16="http://schemas.microsoft.com/office/drawing/2014/main" id="{F38CDC0E-0172-428D-9290-736F562E89AA}"/>
              </a:ext>
            </a:extLst>
          </p:cNvPr>
          <p:cNvPicPr>
            <a:picLocks noChangeAspect="1"/>
          </p:cNvPicPr>
          <p:nvPr/>
        </p:nvPicPr>
        <p:blipFill rotWithShape="1">
          <a:blip r:embed="rId3"/>
          <a:srcRect l="2136" t="7529" r="4509" b="15602"/>
          <a:stretch/>
        </p:blipFill>
        <p:spPr>
          <a:xfrm>
            <a:off x="4171950" y="2038351"/>
            <a:ext cx="7839076" cy="1847850"/>
          </a:xfrm>
          <a:prstGeom prst="rect">
            <a:avLst/>
          </a:prstGeom>
        </p:spPr>
      </p:pic>
      <p:sp>
        <p:nvSpPr>
          <p:cNvPr id="13" name="Teardrop 12">
            <a:extLst>
              <a:ext uri="{FF2B5EF4-FFF2-40B4-BE49-F238E27FC236}">
                <a16:creationId xmlns:a16="http://schemas.microsoft.com/office/drawing/2014/main" id="{DD9E5CFC-8558-458D-B3E3-ABE3864BD243}"/>
              </a:ext>
            </a:extLst>
          </p:cNvPr>
          <p:cNvSpPr/>
          <p:nvPr/>
        </p:nvSpPr>
        <p:spPr>
          <a:xfrm rot="5400000" flipH="1">
            <a:off x="5492986" y="3531680"/>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scene3d>
              <a:camera prst="orthographicFront">
                <a:rot lat="0" lon="0" rev="5400000"/>
              </a:camera>
              <a:lightRig rig="threePt" dir="t"/>
            </a:scene3d>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cs-CZ" sz="1867" kern="0" dirty="0">
                <a:solidFill>
                  <a:schemeClr val="bg1"/>
                </a:solidFill>
                <a:latin typeface="Segoe UI Semibold" panose="020B0702040204020203" pitchFamily="34" charset="0"/>
                <a:cs typeface="Segoe UI Semibold" panose="020B0702040204020203" pitchFamily="34" charset="0"/>
              </a:rPr>
              <a:t>2</a:t>
            </a:r>
            <a:endParaRPr lang="en-US" sz="1867" kern="0" dirty="0">
              <a:solidFill>
                <a:schemeClr val="bg1"/>
              </a:solidFill>
              <a:latin typeface="Segoe UI Semibold" panose="020B0702040204020203" pitchFamily="34" charset="0"/>
              <a:cs typeface="Segoe UI Semibold" panose="020B0702040204020203" pitchFamily="34" charset="0"/>
            </a:endParaRPr>
          </a:p>
        </p:txBody>
      </p:sp>
      <p:sp>
        <p:nvSpPr>
          <p:cNvPr id="7" name="Freeform 112">
            <a:extLst>
              <a:ext uri="{FF2B5EF4-FFF2-40B4-BE49-F238E27FC236}">
                <a16:creationId xmlns:a16="http://schemas.microsoft.com/office/drawing/2014/main" id="{D15D0792-B686-450D-8409-20D8A0DA85FF}"/>
              </a:ext>
            </a:extLst>
          </p:cNvPr>
          <p:cNvSpPr>
            <a:spLocks noEditPoints="1"/>
          </p:cNvSpPr>
          <p:nvPr/>
        </p:nvSpPr>
        <p:spPr bwMode="black">
          <a:xfrm>
            <a:off x="7543800" y="3886200"/>
            <a:ext cx="50800" cy="241009"/>
          </a:xfrm>
          <a:custGeom>
            <a:avLst/>
            <a:gdLst>
              <a:gd name="T0" fmla="*/ 1 w 14"/>
              <a:gd name="T1" fmla="*/ 24 h 78"/>
              <a:gd name="T2" fmla="*/ 13 w 14"/>
              <a:gd name="T3" fmla="*/ 24 h 78"/>
              <a:gd name="T4" fmla="*/ 13 w 14"/>
              <a:gd name="T5" fmla="*/ 78 h 78"/>
              <a:gd name="T6" fmla="*/ 1 w 14"/>
              <a:gd name="T7" fmla="*/ 78 h 78"/>
              <a:gd name="T8" fmla="*/ 1 w 14"/>
              <a:gd name="T9" fmla="*/ 24 h 78"/>
              <a:gd name="T10" fmla="*/ 14 w 14"/>
              <a:gd name="T11" fmla="*/ 6 h 78"/>
              <a:gd name="T12" fmla="*/ 12 w 14"/>
              <a:gd name="T13" fmla="*/ 2 h 78"/>
              <a:gd name="T14" fmla="*/ 7 w 14"/>
              <a:gd name="T15" fmla="*/ 0 h 78"/>
              <a:gd name="T16" fmla="*/ 2 w 14"/>
              <a:gd name="T17" fmla="*/ 2 h 78"/>
              <a:gd name="T18" fmla="*/ 0 w 14"/>
              <a:gd name="T19" fmla="*/ 6 h 78"/>
              <a:gd name="T20" fmla="*/ 2 w 14"/>
              <a:gd name="T21" fmla="*/ 11 h 78"/>
              <a:gd name="T22" fmla="*/ 7 w 14"/>
              <a:gd name="T23" fmla="*/ 13 h 78"/>
              <a:gd name="T24" fmla="*/ 12 w 14"/>
              <a:gd name="T25" fmla="*/ 11 h 78"/>
              <a:gd name="T26" fmla="*/ 14 w 14"/>
              <a:gd name="T27" fmla="*/ 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78">
                <a:moveTo>
                  <a:pt x="1" y="24"/>
                </a:moveTo>
                <a:cubicBezTo>
                  <a:pt x="13" y="24"/>
                  <a:pt x="13" y="24"/>
                  <a:pt x="13" y="24"/>
                </a:cubicBezTo>
                <a:cubicBezTo>
                  <a:pt x="13" y="78"/>
                  <a:pt x="13" y="78"/>
                  <a:pt x="13" y="78"/>
                </a:cubicBezTo>
                <a:cubicBezTo>
                  <a:pt x="1" y="78"/>
                  <a:pt x="1" y="78"/>
                  <a:pt x="1" y="78"/>
                </a:cubicBezTo>
                <a:lnTo>
                  <a:pt x="1" y="24"/>
                </a:lnTo>
                <a:close/>
                <a:moveTo>
                  <a:pt x="14" y="6"/>
                </a:moveTo>
                <a:cubicBezTo>
                  <a:pt x="14" y="5"/>
                  <a:pt x="14" y="3"/>
                  <a:pt x="12" y="2"/>
                </a:cubicBezTo>
                <a:cubicBezTo>
                  <a:pt x="11" y="1"/>
                  <a:pt x="9" y="0"/>
                  <a:pt x="7" y="0"/>
                </a:cubicBezTo>
                <a:cubicBezTo>
                  <a:pt x="5" y="0"/>
                  <a:pt x="3" y="1"/>
                  <a:pt x="2" y="2"/>
                </a:cubicBezTo>
                <a:cubicBezTo>
                  <a:pt x="0" y="3"/>
                  <a:pt x="0" y="5"/>
                  <a:pt x="0" y="6"/>
                </a:cubicBezTo>
                <a:cubicBezTo>
                  <a:pt x="0" y="8"/>
                  <a:pt x="0" y="10"/>
                  <a:pt x="2" y="11"/>
                </a:cubicBezTo>
                <a:cubicBezTo>
                  <a:pt x="3" y="12"/>
                  <a:pt x="5" y="13"/>
                  <a:pt x="7" y="13"/>
                </a:cubicBezTo>
                <a:cubicBezTo>
                  <a:pt x="9" y="13"/>
                  <a:pt x="11" y="12"/>
                  <a:pt x="12" y="11"/>
                </a:cubicBezTo>
                <a:cubicBezTo>
                  <a:pt x="14" y="10"/>
                  <a:pt x="14" y="8"/>
                  <a:pt x="14" y="6"/>
                </a:cubicBezTo>
              </a:path>
            </a:pathLst>
          </a:custGeom>
          <a:solidFill>
            <a:srgbClr val="FFFFFF"/>
          </a:solidFill>
          <a:ln>
            <a:noFill/>
          </a:ln>
        </p:spPr>
        <p:txBody>
          <a:bodyPr vert="horz" wrap="square" lIns="121920" tIns="60960" rIns="121920" bIns="60960" numCol="1" anchor="t" anchorCtr="0" compatLnSpc="1">
            <a:prstTxWarp prst="textNoShape">
              <a:avLst/>
            </a:prstTxWarp>
          </a:bodyPr>
          <a:lstStyle/>
          <a:p>
            <a:endParaRPr lang="en-US" sz="2400">
              <a:solidFill>
                <a:srgbClr val="595959"/>
              </a:solidFill>
            </a:endParaRPr>
          </a:p>
        </p:txBody>
      </p:sp>
      <p:sp>
        <p:nvSpPr>
          <p:cNvPr id="2" name="Rectangle 1">
            <a:extLst>
              <a:ext uri="{FF2B5EF4-FFF2-40B4-BE49-F238E27FC236}">
                <a16:creationId xmlns:a16="http://schemas.microsoft.com/office/drawing/2014/main" id="{1DDEF589-3CF5-4E4F-AC49-7381426CE298}"/>
              </a:ext>
            </a:extLst>
          </p:cNvPr>
          <p:cNvSpPr/>
          <p:nvPr/>
        </p:nvSpPr>
        <p:spPr bwMode="auto">
          <a:xfrm>
            <a:off x="6931986" y="3688863"/>
            <a:ext cx="453552" cy="158262"/>
          </a:xfrm>
          <a:prstGeom prst="rect">
            <a:avLst/>
          </a:prstGeom>
          <a:noFill/>
          <a:ln>
            <a:solidFill>
              <a:srgbClr val="FF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6184474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69190"/>
            <a:ext cx="3337108" cy="3890296"/>
          </a:xfrm>
        </p:spPr>
        <p:txBody>
          <a:bodyPr/>
          <a:lstStyle/>
          <a:p>
            <a:pPr>
              <a:buFont typeface="+mj-lt"/>
              <a:buAutoNum type="arabicPeriod" startAt="3"/>
            </a:pPr>
            <a:r>
              <a:rPr lang="en-US" sz="1600" dirty="0">
                <a:solidFill>
                  <a:schemeClr val="bg1"/>
                </a:solidFill>
                <a:latin typeface="Segoe UI" panose="020B0502040204020203" pitchFamily="34" charset="0"/>
              </a:rPr>
              <a:t>Sign in using your account username and password (the ID for signing into an Office 365, Azure, or Dynamics account.</a:t>
            </a:r>
          </a:p>
          <a:p>
            <a:pPr marL="0" indent="0">
              <a:buNone/>
            </a:pPr>
            <a:endParaRPr lang="en-US" sz="1600" dirty="0">
              <a:solidFill>
                <a:schemeClr val="bg1"/>
              </a:solidFill>
              <a:latin typeface="Segoe UI" panose="020B0502040204020203" pitchFamily="34" charset="0"/>
            </a:endParaRPr>
          </a:p>
          <a:p>
            <a:pPr marL="0" indent="0">
              <a:buNone/>
            </a:pPr>
            <a:r>
              <a:rPr lang="en-US" sz="1600" dirty="0">
                <a:solidFill>
                  <a:schemeClr val="bg1"/>
                </a:solidFill>
                <a:latin typeface="Segoe UI" panose="020B0502040204020203" pitchFamily="34" charset="0"/>
              </a:rPr>
              <a:t>Example:</a:t>
            </a:r>
            <a:r>
              <a:rPr lang="cs-CZ" sz="1600" dirty="0">
                <a:solidFill>
                  <a:schemeClr val="bg1"/>
                </a:solidFill>
                <a:latin typeface="Segoe UI" panose="020B0502040204020203" pitchFamily="34" charset="0"/>
              </a:rPr>
              <a:t> </a:t>
            </a:r>
            <a:r>
              <a:rPr lang="en-US" sz="1600" dirty="0">
                <a:solidFill>
                  <a:schemeClr val="bg1"/>
                </a:solidFill>
                <a:latin typeface="Segoe UI" panose="020B0502040204020203" pitchFamily="34" charset="0"/>
              </a:rPr>
              <a:t>admin@partnerabc.onmicrosoft.com.</a:t>
            </a:r>
            <a:endParaRPr lang="cs-CZ" sz="1600" dirty="0">
              <a:solidFill>
                <a:schemeClr val="bg1"/>
              </a:solidFill>
              <a:latin typeface="Segoe UI" panose="020B0502040204020203" pitchFamily="34" charset="0"/>
            </a:endParaRPr>
          </a:p>
          <a:p>
            <a:pPr marL="0" indent="0">
              <a:buNone/>
            </a:pPr>
            <a:r>
              <a:rPr lang="cs-CZ" sz="1600" b="1" dirty="0">
                <a:solidFill>
                  <a:schemeClr val="bg1"/>
                </a:solidFill>
                <a:latin typeface="Segoe UI" panose="020B0502040204020203" pitchFamily="34" charset="0"/>
              </a:rPr>
              <a:t>	</a:t>
            </a:r>
          </a:p>
          <a:p>
            <a:pPr marL="365760" indent="0">
              <a:buNone/>
            </a:pPr>
            <a:r>
              <a:rPr lang="en-US" sz="1600" b="1" dirty="0">
                <a:solidFill>
                  <a:schemeClr val="bg1"/>
                </a:solidFill>
                <a:latin typeface="Segoe UI" panose="020B0502040204020203" pitchFamily="34" charset="0"/>
              </a:rPr>
              <a:t>Please note that you must sign in using an account that has global admin privileges, and one that you plan to use to manage your CSP indirect reseller account in the Partner Center.</a:t>
            </a:r>
            <a:endParaRPr lang="en-US" sz="1600" dirty="0">
              <a:solidFill>
                <a:schemeClr val="bg1"/>
              </a:solidFill>
              <a:latin typeface="Segoe UI" panose="020B0502040204020203" pitchFamily="34" charset="0"/>
            </a:endParaRPr>
          </a:p>
        </p:txBody>
      </p:sp>
      <p:pic>
        <p:nvPicPr>
          <p:cNvPr id="6" name="Picture 5">
            <a:extLst>
              <a:ext uri="{FF2B5EF4-FFF2-40B4-BE49-F238E27FC236}">
                <a16:creationId xmlns:a16="http://schemas.microsoft.com/office/drawing/2014/main" id="{34EE8F7D-9D11-4D13-AB4E-7947857467C9}"/>
              </a:ext>
            </a:extLst>
          </p:cNvPr>
          <p:cNvPicPr>
            <a:picLocks noChangeAspect="1"/>
          </p:cNvPicPr>
          <p:nvPr/>
        </p:nvPicPr>
        <p:blipFill rotWithShape="1">
          <a:blip r:embed="rId3"/>
          <a:srcRect l="7247" t="8738" r="10920" b="13104"/>
          <a:stretch/>
        </p:blipFill>
        <p:spPr>
          <a:xfrm>
            <a:off x="5915025" y="1781175"/>
            <a:ext cx="4495800" cy="3771900"/>
          </a:xfrm>
          <a:prstGeom prst="rect">
            <a:avLst/>
          </a:prstGeom>
        </p:spPr>
      </p:pic>
      <p:sp>
        <p:nvSpPr>
          <p:cNvPr id="7" name="Teardrop 6">
            <a:extLst>
              <a:ext uri="{FF2B5EF4-FFF2-40B4-BE49-F238E27FC236}">
                <a16:creationId xmlns:a16="http://schemas.microsoft.com/office/drawing/2014/main" id="{743BE1D9-B23E-4E34-BD4A-26E493B68A5C}"/>
              </a:ext>
            </a:extLst>
          </p:cNvPr>
          <p:cNvSpPr/>
          <p:nvPr/>
        </p:nvSpPr>
        <p:spPr>
          <a:xfrm rot="5400000" flipH="1">
            <a:off x="5915025" y="3213573"/>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scene3d>
              <a:camera prst="orthographicFront">
                <a:rot lat="0" lon="0" rev="5400000"/>
              </a:camera>
              <a:lightRig rig="threePt" dir="t"/>
            </a:scene3d>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en-GB" sz="1867" kern="0" dirty="0">
                <a:solidFill>
                  <a:schemeClr val="bg1"/>
                </a:solidFill>
                <a:latin typeface="Segoe UI Semibold" panose="020B0702040204020203" pitchFamily="34" charset="0"/>
                <a:cs typeface="Segoe UI Semibold" panose="020B0702040204020203" pitchFamily="34" charset="0"/>
              </a:rPr>
              <a:t>3</a:t>
            </a:r>
            <a:endParaRPr lang="en-US" sz="1867" kern="0" dirty="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57351823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6"/>
            <a:ext cx="3265301" cy="3108543"/>
          </a:xfrm>
        </p:spPr>
        <p:txBody>
          <a:bodyPr/>
          <a:lstStyle/>
          <a:p>
            <a:pPr>
              <a:buFont typeface="+mj-lt"/>
              <a:buAutoNum type="arabicPeriod" startAt="4"/>
            </a:pPr>
            <a:r>
              <a:rPr lang="en-US" sz="1600">
                <a:solidFill>
                  <a:schemeClr val="bg1"/>
                </a:solidFill>
              </a:rPr>
              <a:t>Complete the CSP Indirect Reseller enrollment form.</a:t>
            </a:r>
            <a:endParaRPr lang="cs-CZ" sz="1600">
              <a:solidFill>
                <a:schemeClr val="bg1"/>
              </a:solidFill>
            </a:endParaRPr>
          </a:p>
          <a:p>
            <a:pPr marL="0" indent="0">
              <a:buNone/>
            </a:pPr>
            <a:endParaRPr lang="en-US" sz="1600">
              <a:solidFill>
                <a:srgbClr val="000000"/>
              </a:solidFill>
            </a:endParaRPr>
          </a:p>
          <a:p>
            <a:pPr marL="0" indent="0">
              <a:lnSpc>
                <a:spcPct val="90000"/>
              </a:lnSpc>
              <a:spcAft>
                <a:spcPts val="600"/>
              </a:spcAft>
              <a:buNone/>
            </a:pPr>
            <a:r>
              <a:rPr lang="en-US" sz="1600" b="1">
                <a:solidFill>
                  <a:schemeClr val="bg1"/>
                </a:solidFill>
              </a:rPr>
              <a:t>Important note:</a:t>
            </a:r>
            <a:r>
              <a:rPr lang="cs-CZ" sz="1600" b="1">
                <a:solidFill>
                  <a:schemeClr val="bg1"/>
                </a:solidFill>
              </a:rPr>
              <a:t> </a:t>
            </a:r>
          </a:p>
          <a:p>
            <a:pPr marL="0" indent="0">
              <a:lnSpc>
                <a:spcPct val="90000"/>
              </a:lnSpc>
              <a:spcAft>
                <a:spcPts val="600"/>
              </a:spcAft>
              <a:buNone/>
            </a:pPr>
            <a:r>
              <a:rPr lang="en-US" sz="1600">
                <a:solidFill>
                  <a:schemeClr val="bg1"/>
                </a:solidFill>
              </a:rPr>
              <a:t>When completing the enrollment form please ensure that you enter the correct registered legal business name, address, and phone number and that each are up-to-date. This will assist you in going through any of our verification processes.</a:t>
            </a:r>
          </a:p>
          <a:p>
            <a:pPr marL="0" indent="0">
              <a:buNone/>
            </a:pPr>
            <a:endParaRPr lang="en-US" sz="1600">
              <a:solidFill>
                <a:schemeClr val="bg1"/>
              </a:solidFill>
            </a:endParaRPr>
          </a:p>
        </p:txBody>
      </p:sp>
      <p:pic>
        <p:nvPicPr>
          <p:cNvPr id="7" name="Picture 6">
            <a:extLst>
              <a:ext uri="{FF2B5EF4-FFF2-40B4-BE49-F238E27FC236}">
                <a16:creationId xmlns:a16="http://schemas.microsoft.com/office/drawing/2014/main" id="{0976FC7F-6480-4871-917B-CB54F95792F1}"/>
              </a:ext>
            </a:extLst>
          </p:cNvPr>
          <p:cNvPicPr>
            <a:picLocks noChangeAspect="1"/>
          </p:cNvPicPr>
          <p:nvPr/>
        </p:nvPicPr>
        <p:blipFill rotWithShape="1">
          <a:blip r:embed="rId3"/>
          <a:srcRect l="2589" t="3243" r="4802" b="6753"/>
          <a:stretch/>
        </p:blipFill>
        <p:spPr>
          <a:xfrm>
            <a:off x="5143500" y="1190625"/>
            <a:ext cx="6296025" cy="4629150"/>
          </a:xfrm>
          <a:prstGeom prst="rect">
            <a:avLst/>
          </a:prstGeom>
        </p:spPr>
      </p:pic>
      <p:sp>
        <p:nvSpPr>
          <p:cNvPr id="6" name="Teardrop 5">
            <a:extLst>
              <a:ext uri="{FF2B5EF4-FFF2-40B4-BE49-F238E27FC236}">
                <a16:creationId xmlns:a16="http://schemas.microsoft.com/office/drawing/2014/main" id="{C33E89C5-2A61-4856-8A5A-5ED2C72779DF}"/>
              </a:ext>
            </a:extLst>
          </p:cNvPr>
          <p:cNvSpPr/>
          <p:nvPr/>
        </p:nvSpPr>
        <p:spPr>
          <a:xfrm rot="5400000" flipH="1">
            <a:off x="4759465" y="5745758"/>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scene3d>
              <a:camera prst="orthographicFront">
                <a:rot lat="0" lon="0" rev="5400000"/>
              </a:camera>
              <a:lightRig rig="threePt" dir="t"/>
            </a:scene3d>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en-GB" sz="1867" kern="0" dirty="0">
                <a:solidFill>
                  <a:schemeClr val="bg1"/>
                </a:solidFill>
                <a:latin typeface="Segoe UI Semibold" panose="020B0702040204020203" pitchFamily="34" charset="0"/>
                <a:cs typeface="Segoe UI Semibold" panose="020B0702040204020203" pitchFamily="34" charset="0"/>
              </a:rPr>
              <a:t>4</a:t>
            </a:r>
            <a:endParaRPr lang="en-US" sz="1867" kern="0" dirty="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46263821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6"/>
            <a:ext cx="3265301" cy="4708981"/>
          </a:xfrm>
        </p:spPr>
        <p:txBody>
          <a:bodyPr/>
          <a:lstStyle/>
          <a:p>
            <a:pPr>
              <a:buFont typeface="+mj-lt"/>
              <a:buAutoNum type="arabicPeriod" startAt="5"/>
            </a:pPr>
            <a:r>
              <a:rPr lang="en-US" sz="1600">
                <a:solidFill>
                  <a:schemeClr val="bg1"/>
                </a:solidFill>
              </a:rPr>
              <a:t>A pop-up message will say that an email will be sent to the email address you provided on the form. Click </a:t>
            </a:r>
            <a:r>
              <a:rPr lang="en-US" sz="1600" b="1">
                <a:solidFill>
                  <a:schemeClr val="bg1"/>
                </a:solidFill>
              </a:rPr>
              <a:t>OK </a:t>
            </a:r>
            <a:r>
              <a:rPr lang="en-US" sz="1600">
                <a:solidFill>
                  <a:schemeClr val="bg1"/>
                </a:solidFill>
              </a:rPr>
              <a:t>to complete the enrollment submission.</a:t>
            </a:r>
            <a:endParaRPr lang="cs-CZ" sz="1600">
              <a:solidFill>
                <a:schemeClr val="bg1"/>
              </a:solidFill>
            </a:endParaRPr>
          </a:p>
          <a:p>
            <a:pPr>
              <a:buFont typeface="+mj-lt"/>
              <a:buAutoNum type="arabicPeriod" startAt="4"/>
            </a:pPr>
            <a:endParaRPr lang="en-US" sz="1600">
              <a:solidFill>
                <a:srgbClr val="000000"/>
              </a:solidFill>
            </a:endParaRPr>
          </a:p>
          <a:p>
            <a:pPr marL="0" indent="0">
              <a:lnSpc>
                <a:spcPct val="90000"/>
              </a:lnSpc>
              <a:spcAft>
                <a:spcPts val="600"/>
              </a:spcAft>
              <a:buNone/>
            </a:pPr>
            <a:r>
              <a:rPr lang="en-US" sz="1600" b="1">
                <a:solidFill>
                  <a:schemeClr val="bg1"/>
                </a:solidFill>
              </a:rPr>
              <a:t>Important note:</a:t>
            </a:r>
          </a:p>
          <a:p>
            <a:pPr marL="0" indent="0">
              <a:lnSpc>
                <a:spcPct val="90000"/>
              </a:lnSpc>
              <a:spcAft>
                <a:spcPts val="600"/>
              </a:spcAft>
              <a:buNone/>
            </a:pPr>
            <a:r>
              <a:rPr lang="en-US" sz="1600">
                <a:solidFill>
                  <a:schemeClr val="bg1"/>
                </a:solidFill>
              </a:rPr>
              <a:t>Provide an official company email address associated with the registered legal business name and address provided on the enrollment form.</a:t>
            </a:r>
          </a:p>
          <a:p>
            <a:pPr marL="0" indent="0">
              <a:lnSpc>
                <a:spcPct val="90000"/>
              </a:lnSpc>
              <a:spcAft>
                <a:spcPts val="600"/>
              </a:spcAft>
              <a:buNone/>
            </a:pPr>
            <a:r>
              <a:rPr lang="en-US" sz="1600">
                <a:solidFill>
                  <a:schemeClr val="bg1"/>
                </a:solidFill>
              </a:rPr>
              <a:t>Email addresses from web-based email services, including .onmicrosoft.com addresses, will not be accepted. However, Microsoft will do its best to work with you if you do not have an official company email address.</a:t>
            </a:r>
          </a:p>
        </p:txBody>
      </p:sp>
      <p:pic>
        <p:nvPicPr>
          <p:cNvPr id="6" name="Picture Placeholder 5">
            <a:extLst>
              <a:ext uri="{FF2B5EF4-FFF2-40B4-BE49-F238E27FC236}">
                <a16:creationId xmlns:a16="http://schemas.microsoft.com/office/drawing/2014/main" id="{CD05DD8D-6038-4450-97F3-6F78483F5D4E}"/>
              </a:ext>
            </a:extLst>
          </p:cNvPr>
          <p:cNvPicPr>
            <a:picLocks noGrp="1" noChangeAspect="1"/>
          </p:cNvPicPr>
          <p:nvPr>
            <p:ph type="pic" sz="quarter" idx="14"/>
          </p:nvPr>
        </p:nvPicPr>
        <p:blipFill rotWithShape="1">
          <a:blip r:embed="rId3"/>
          <a:srcRect l="9054" t="12289" r="14441" b="16661"/>
          <a:stretch/>
        </p:blipFill>
        <p:spPr>
          <a:xfrm>
            <a:off x="5572126" y="1619251"/>
            <a:ext cx="5029200" cy="3657600"/>
          </a:xfrm>
          <a:prstGeom prst="rect">
            <a:avLst/>
          </a:prstGeom>
        </p:spPr>
      </p:pic>
      <p:sp>
        <p:nvSpPr>
          <p:cNvPr id="8" name="Teardrop 7">
            <a:extLst>
              <a:ext uri="{FF2B5EF4-FFF2-40B4-BE49-F238E27FC236}">
                <a16:creationId xmlns:a16="http://schemas.microsoft.com/office/drawing/2014/main" id="{B34E85F0-96B3-4376-8221-4B2125D1E04C}"/>
              </a:ext>
            </a:extLst>
          </p:cNvPr>
          <p:cNvSpPr/>
          <p:nvPr/>
        </p:nvSpPr>
        <p:spPr>
          <a:xfrm rot="5400000" flipH="1">
            <a:off x="5345350" y="4823299"/>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scene3d>
              <a:camera prst="orthographicFront">
                <a:rot lat="0" lon="0" rev="5400000"/>
              </a:camera>
              <a:lightRig rig="threePt" dir="t"/>
            </a:scene3d>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cs-CZ" sz="1867" kern="0">
                <a:solidFill>
                  <a:schemeClr val="bg1"/>
                </a:solidFill>
                <a:latin typeface="Segoe UI Semibold" panose="020B0702040204020203" pitchFamily="34" charset="0"/>
                <a:cs typeface="Segoe UI Semibold" panose="020B0702040204020203" pitchFamily="34" charset="0"/>
              </a:rPr>
              <a:t>5</a:t>
            </a:r>
            <a:endParaRPr lang="en-US" sz="1867" kern="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054958258"/>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6"/>
            <a:ext cx="3265301" cy="1857374"/>
          </a:xfrm>
        </p:spPr>
        <p:txBody>
          <a:bodyPr/>
          <a:lstStyle/>
          <a:p>
            <a:pPr>
              <a:buFont typeface="+mj-lt"/>
              <a:buAutoNum type="arabicPeriod" startAt="6"/>
            </a:pPr>
            <a:r>
              <a:rPr lang="en-US" sz="1600">
                <a:solidFill>
                  <a:schemeClr val="bg1"/>
                </a:solidFill>
              </a:rPr>
              <a:t>Your primary contact will receive an email asking them to verify email ownership. They will need to complete this step as part of the enrollment verification process.</a:t>
            </a:r>
            <a:endParaRPr lang="en-US" sz="1600" u="sng">
              <a:solidFill>
                <a:schemeClr val="bg1"/>
              </a:solidFill>
            </a:endParaRPr>
          </a:p>
        </p:txBody>
      </p:sp>
      <p:pic>
        <p:nvPicPr>
          <p:cNvPr id="7" name="Picture 6">
            <a:extLst>
              <a:ext uri="{FF2B5EF4-FFF2-40B4-BE49-F238E27FC236}">
                <a16:creationId xmlns:a16="http://schemas.microsoft.com/office/drawing/2014/main" id="{7008E05D-2F55-48EF-9777-80B59BDB6E3A}"/>
              </a:ext>
            </a:extLst>
          </p:cNvPr>
          <p:cNvPicPr>
            <a:picLocks noChangeAspect="1"/>
          </p:cNvPicPr>
          <p:nvPr/>
        </p:nvPicPr>
        <p:blipFill rotWithShape="1">
          <a:blip r:embed="rId3"/>
          <a:srcRect l="3419" t="3550" r="6240" b="7856"/>
          <a:stretch/>
        </p:blipFill>
        <p:spPr>
          <a:xfrm>
            <a:off x="5753100" y="1066800"/>
            <a:ext cx="5172075" cy="4505326"/>
          </a:xfrm>
          <a:prstGeom prst="rect">
            <a:avLst/>
          </a:prstGeom>
        </p:spPr>
      </p:pic>
      <p:sp>
        <p:nvSpPr>
          <p:cNvPr id="6" name="Teardrop 5">
            <a:extLst>
              <a:ext uri="{FF2B5EF4-FFF2-40B4-BE49-F238E27FC236}">
                <a16:creationId xmlns:a16="http://schemas.microsoft.com/office/drawing/2014/main" id="{3D9DAC29-D928-447B-9537-B71BC3281B1B}"/>
              </a:ext>
            </a:extLst>
          </p:cNvPr>
          <p:cNvSpPr/>
          <p:nvPr/>
        </p:nvSpPr>
        <p:spPr>
          <a:xfrm rot="5400000" flipH="1">
            <a:off x="5401334" y="4086181"/>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scene3d>
              <a:camera prst="orthographicFront">
                <a:rot lat="0" lon="0" rev="5400000"/>
              </a:camera>
              <a:lightRig rig="threePt" dir="t"/>
            </a:scene3d>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en-US" sz="1867" kern="0">
                <a:solidFill>
                  <a:schemeClr val="bg1"/>
                </a:solidFill>
                <a:latin typeface="Segoe UI Semibold" panose="020B0702040204020203" pitchFamily="34" charset="0"/>
                <a:cs typeface="Segoe UI Semibold" panose="020B0702040204020203" pitchFamily="34" charset="0"/>
              </a:rPr>
              <a:t>6</a:t>
            </a:r>
          </a:p>
        </p:txBody>
      </p:sp>
    </p:spTree>
    <p:extLst>
      <p:ext uri="{BB962C8B-B14F-4D97-AF65-F5344CB8AC3E}">
        <p14:creationId xmlns:p14="http://schemas.microsoft.com/office/powerpoint/2010/main" val="416257606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5"/>
            <a:ext cx="3265301" cy="1981199"/>
          </a:xfrm>
        </p:spPr>
        <p:txBody>
          <a:bodyPr/>
          <a:lstStyle/>
          <a:p>
            <a:pPr>
              <a:buFont typeface="+mj-lt"/>
              <a:buAutoNum type="arabicPeriod" startAt="7"/>
            </a:pPr>
            <a:r>
              <a:rPr lang="en-US" sz="1600">
                <a:solidFill>
                  <a:schemeClr val="bg1"/>
                </a:solidFill>
              </a:rPr>
              <a:t>Once your primary contact clicks to confirm the email address, you’ll see a confirmation page in the CSP onboarding portal to let you know that the email address has been verified.</a:t>
            </a:r>
          </a:p>
        </p:txBody>
      </p:sp>
      <p:pic>
        <p:nvPicPr>
          <p:cNvPr id="6" name="Picture 5">
            <a:extLst>
              <a:ext uri="{FF2B5EF4-FFF2-40B4-BE49-F238E27FC236}">
                <a16:creationId xmlns:a16="http://schemas.microsoft.com/office/drawing/2014/main" id="{94CBE5F0-E4B4-4573-9104-07DEE8BAC8C7}"/>
              </a:ext>
            </a:extLst>
          </p:cNvPr>
          <p:cNvPicPr>
            <a:picLocks noChangeAspect="1"/>
          </p:cNvPicPr>
          <p:nvPr/>
        </p:nvPicPr>
        <p:blipFill rotWithShape="1">
          <a:blip r:embed="rId3"/>
          <a:srcRect l="1134" t="3321" r="775" b="4321"/>
          <a:stretch/>
        </p:blipFill>
        <p:spPr>
          <a:xfrm>
            <a:off x="4633546" y="2309812"/>
            <a:ext cx="7334250" cy="2238375"/>
          </a:xfrm>
          <a:prstGeom prst="rect">
            <a:avLst/>
          </a:prstGeom>
          <a:ln>
            <a:noFill/>
          </a:ln>
          <a:effectLst/>
        </p:spPr>
      </p:pic>
      <p:sp>
        <p:nvSpPr>
          <p:cNvPr id="7" name="Teardrop 6">
            <a:extLst>
              <a:ext uri="{FF2B5EF4-FFF2-40B4-BE49-F238E27FC236}">
                <a16:creationId xmlns:a16="http://schemas.microsoft.com/office/drawing/2014/main" id="{1A886C66-5A42-41A3-8D7D-47B9FB399321}"/>
              </a:ext>
            </a:extLst>
          </p:cNvPr>
          <p:cNvSpPr/>
          <p:nvPr/>
        </p:nvSpPr>
        <p:spPr>
          <a:xfrm rot="5400000" flipH="1">
            <a:off x="4262071" y="4409327"/>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scene3d>
              <a:camera prst="orthographicFront">
                <a:rot lat="0" lon="0" rev="5400000"/>
              </a:camera>
              <a:lightRig rig="threePt" dir="t"/>
            </a:scene3d>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en-GB" sz="1867" kern="0" dirty="0">
                <a:solidFill>
                  <a:schemeClr val="bg1"/>
                </a:solidFill>
                <a:latin typeface="Segoe UI Semibold" panose="020B0702040204020203" pitchFamily="34" charset="0"/>
                <a:cs typeface="Segoe UI Semibold" panose="020B0702040204020203" pitchFamily="34" charset="0"/>
              </a:rPr>
              <a:t>7</a:t>
            </a:r>
            <a:endParaRPr lang="en-US" sz="1867" kern="0" dirty="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89738742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6"/>
            <a:ext cx="3265301" cy="3162238"/>
          </a:xfrm>
        </p:spPr>
        <p:txBody>
          <a:bodyPr/>
          <a:lstStyle/>
          <a:p>
            <a:pPr>
              <a:buFont typeface="+mj-lt"/>
              <a:buAutoNum type="arabicPeriod" startAt="8"/>
            </a:pPr>
            <a:r>
              <a:rPr lang="en-US" sz="1600">
                <a:solidFill>
                  <a:schemeClr val="bg1"/>
                </a:solidFill>
              </a:rPr>
              <a:t>Enter the company name or MPN ID for the business location you’re enrolling and click the </a:t>
            </a:r>
            <a:r>
              <a:rPr lang="en-US" sz="1600" b="1">
                <a:solidFill>
                  <a:schemeClr val="bg1"/>
                </a:solidFill>
              </a:rPr>
              <a:t>Search</a:t>
            </a:r>
            <a:r>
              <a:rPr lang="en-US" sz="1600">
                <a:solidFill>
                  <a:schemeClr val="bg1"/>
                </a:solidFill>
              </a:rPr>
              <a:t> button so it can be found in our system. Select the location you want to associate with your Indirect reseller account. </a:t>
            </a:r>
            <a:endParaRPr lang="cs-CZ" sz="1600">
              <a:solidFill>
                <a:schemeClr val="bg1"/>
              </a:solidFill>
            </a:endParaRPr>
          </a:p>
          <a:p>
            <a:pPr marL="0" indent="0">
              <a:buNone/>
            </a:pPr>
            <a:r>
              <a:rPr lang="en-US" sz="1600" b="1">
                <a:solidFill>
                  <a:schemeClr val="bg1"/>
                </a:solidFill>
              </a:rPr>
              <a:t>     </a:t>
            </a:r>
          </a:p>
          <a:p>
            <a:pPr marL="0" indent="0">
              <a:buNone/>
            </a:pPr>
            <a:r>
              <a:rPr lang="en-US" sz="1600" b="1">
                <a:solidFill>
                  <a:schemeClr val="bg1"/>
                </a:solidFill>
              </a:rPr>
              <a:t>N</a:t>
            </a:r>
            <a:r>
              <a:rPr lang="cs-CZ" sz="1600" b="1">
                <a:solidFill>
                  <a:schemeClr val="bg1"/>
                </a:solidFill>
              </a:rPr>
              <a:t>ote</a:t>
            </a:r>
            <a:r>
              <a:rPr lang="en-US" sz="1600" b="1">
                <a:solidFill>
                  <a:schemeClr val="bg1"/>
                </a:solidFill>
              </a:rPr>
              <a:t>: </a:t>
            </a:r>
            <a:r>
              <a:rPr lang="en-US" sz="1600">
                <a:solidFill>
                  <a:schemeClr val="bg1"/>
                </a:solidFill>
              </a:rPr>
              <a:t>If you skip this step, you must complete it before your account can be activated.</a:t>
            </a:r>
            <a:endParaRPr lang="en-US" sz="1600" b="1">
              <a:solidFill>
                <a:schemeClr val="bg1"/>
              </a:solidFill>
            </a:endParaRPr>
          </a:p>
        </p:txBody>
      </p:sp>
      <p:pic>
        <p:nvPicPr>
          <p:cNvPr id="7" name="Picture 6">
            <a:extLst>
              <a:ext uri="{FF2B5EF4-FFF2-40B4-BE49-F238E27FC236}">
                <a16:creationId xmlns:a16="http://schemas.microsoft.com/office/drawing/2014/main" id="{C98B0F53-6645-472D-978F-68B26948A825}"/>
              </a:ext>
            </a:extLst>
          </p:cNvPr>
          <p:cNvPicPr>
            <a:picLocks noChangeAspect="1"/>
          </p:cNvPicPr>
          <p:nvPr/>
        </p:nvPicPr>
        <p:blipFill rotWithShape="1">
          <a:blip r:embed="rId3"/>
          <a:srcRect l="2910" t="6050" r="4865" b="10927"/>
          <a:stretch/>
        </p:blipFill>
        <p:spPr>
          <a:xfrm>
            <a:off x="4267201" y="1857376"/>
            <a:ext cx="7715250" cy="3267074"/>
          </a:xfrm>
          <a:prstGeom prst="rect">
            <a:avLst/>
          </a:prstGeom>
          <a:effectLst/>
        </p:spPr>
      </p:pic>
      <p:sp>
        <p:nvSpPr>
          <p:cNvPr id="8" name="Teardrop 7">
            <a:extLst>
              <a:ext uri="{FF2B5EF4-FFF2-40B4-BE49-F238E27FC236}">
                <a16:creationId xmlns:a16="http://schemas.microsoft.com/office/drawing/2014/main" id="{538838A4-A7F1-48EB-964A-7FB07E35F452}"/>
              </a:ext>
            </a:extLst>
          </p:cNvPr>
          <p:cNvSpPr/>
          <p:nvPr/>
        </p:nvSpPr>
        <p:spPr>
          <a:xfrm flipH="1">
            <a:off x="8010947" y="3823174"/>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cs-CZ" sz="1867" kern="0">
                <a:solidFill>
                  <a:schemeClr val="bg1"/>
                </a:solidFill>
                <a:latin typeface="Segoe UI Semibold" panose="020B0702040204020203" pitchFamily="34" charset="0"/>
                <a:cs typeface="Segoe UI Semibold" panose="020B0702040204020203" pitchFamily="34" charset="0"/>
              </a:rPr>
              <a:t>8</a:t>
            </a:r>
            <a:endParaRPr lang="en-US" sz="1867" kern="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424701707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idx="4294967295"/>
          </p:nvPr>
        </p:nvSpPr>
        <p:spPr>
          <a:xfrm>
            <a:off x="936626" y="1152524"/>
            <a:ext cx="8103680" cy="1107996"/>
          </a:xfrm>
        </p:spPr>
        <p:txBody>
          <a:bodyPr/>
          <a:lstStyle/>
          <a:p>
            <a:r>
              <a:rPr lang="en-US"/>
              <a:t>Microsoft Partner Agreement</a:t>
            </a:r>
            <a:r>
              <a:rPr lang="cs-CZ"/>
              <a:t> Term </a:t>
            </a:r>
            <a:r>
              <a:rPr lang="en-US"/>
              <a:t>Enforcement Timeline</a:t>
            </a:r>
          </a:p>
        </p:txBody>
      </p:sp>
      <p:sp>
        <p:nvSpPr>
          <p:cNvPr id="6" name="Text Placeholder 5"/>
          <p:cNvSpPr>
            <a:spLocks noGrp="1"/>
          </p:cNvSpPr>
          <p:nvPr>
            <p:ph type="body" sz="quarter" idx="4294967295"/>
          </p:nvPr>
        </p:nvSpPr>
        <p:spPr>
          <a:xfrm>
            <a:off x="586581" y="2568215"/>
            <a:ext cx="11018838" cy="3323987"/>
          </a:xfrm>
        </p:spPr>
        <p:txBody>
          <a:bodyPr/>
          <a:lstStyle/>
          <a:p>
            <a:pPr lvl="1"/>
            <a:r>
              <a:rPr lang="cs-CZ" b="1" dirty="0"/>
              <a:t>September 1</a:t>
            </a:r>
            <a:r>
              <a:rPr lang="en-US" b="1" dirty="0"/>
              <a:t>, 2019</a:t>
            </a:r>
            <a:r>
              <a:rPr lang="en-US" dirty="0"/>
              <a:t>–</a:t>
            </a:r>
            <a:r>
              <a:rPr lang="en-US" b="1" dirty="0"/>
              <a:t>January 31, 2020: </a:t>
            </a:r>
            <a:r>
              <a:rPr lang="en-US" dirty="0"/>
              <a:t>Indirect Resellers must accept the terms of the Microsoft Partner Agreement.</a:t>
            </a:r>
            <a:endParaRPr lang="cs-CZ" dirty="0"/>
          </a:p>
          <a:p>
            <a:pPr lvl="1"/>
            <a:endParaRPr lang="en-US" dirty="0"/>
          </a:p>
          <a:p>
            <a:pPr lvl="1"/>
            <a:r>
              <a:rPr lang="en-US" b="1" dirty="0"/>
              <a:t>After January 31, 2020: </a:t>
            </a:r>
            <a:r>
              <a:rPr lang="en-US" dirty="0"/>
              <a:t>Indirect Resellers who have not accepted the Microsoft Partner Agreement will have their CSP transactions blocked. This means Indirect Resellers will not be able to place new orders, including renewals and adding new seats, and will be limited to managing existing subscriptions only.</a:t>
            </a:r>
            <a:endParaRPr lang="cs-CZ" dirty="0"/>
          </a:p>
          <a:p>
            <a:pPr lvl="1"/>
            <a:endParaRPr lang="en-US" dirty="0"/>
          </a:p>
          <a:p>
            <a:pPr lvl="1"/>
            <a:r>
              <a:rPr lang="en-US" b="1" dirty="0"/>
              <a:t>From August 31, 2020: </a:t>
            </a:r>
            <a:r>
              <a:rPr lang="en-US" dirty="0"/>
              <a:t>Indirect Resellers who have not accepted the Microsoft Partner Agreement will be offboarded from the CSP Program.</a:t>
            </a:r>
          </a:p>
        </p:txBody>
      </p:sp>
    </p:spTree>
    <p:extLst>
      <p:ext uri="{BB962C8B-B14F-4D97-AF65-F5344CB8AC3E}">
        <p14:creationId xmlns:p14="http://schemas.microsoft.com/office/powerpoint/2010/main" val="650697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6"/>
            <a:ext cx="3265301" cy="2171699"/>
          </a:xfrm>
        </p:spPr>
        <p:txBody>
          <a:bodyPr/>
          <a:lstStyle/>
          <a:p>
            <a:pPr>
              <a:buFont typeface="+mj-lt"/>
              <a:buAutoNum type="arabicPeriod" startAt="9"/>
            </a:pPr>
            <a:r>
              <a:rPr lang="en-US" sz="1600">
                <a:solidFill>
                  <a:schemeClr val="bg1"/>
                </a:solidFill>
              </a:rPr>
              <a:t>You will see a confirmation of the submission of your enrollment form on the Dashboard page of the Partner Center. Click on </a:t>
            </a:r>
            <a:r>
              <a:rPr lang="en-US" sz="1600" b="1">
                <a:solidFill>
                  <a:schemeClr val="bg1"/>
                </a:solidFill>
              </a:rPr>
              <a:t>Account settings </a:t>
            </a:r>
            <a:r>
              <a:rPr lang="en-US" sz="1600">
                <a:solidFill>
                  <a:schemeClr val="bg1"/>
                </a:solidFill>
              </a:rPr>
              <a:t>to monitor your legal business entity verification progress.</a:t>
            </a:r>
            <a:endParaRPr lang="en-US" sz="1600" b="1">
              <a:solidFill>
                <a:schemeClr val="bg1"/>
              </a:solidFill>
            </a:endParaRPr>
          </a:p>
        </p:txBody>
      </p:sp>
      <p:pic>
        <p:nvPicPr>
          <p:cNvPr id="7" name="Picture 6">
            <a:extLst>
              <a:ext uri="{FF2B5EF4-FFF2-40B4-BE49-F238E27FC236}">
                <a16:creationId xmlns:a16="http://schemas.microsoft.com/office/drawing/2014/main" id="{8C87FCCB-B611-4089-9607-994158124E51}"/>
              </a:ext>
            </a:extLst>
          </p:cNvPr>
          <p:cNvPicPr>
            <a:picLocks noChangeAspect="1"/>
          </p:cNvPicPr>
          <p:nvPr/>
        </p:nvPicPr>
        <p:blipFill rotWithShape="1">
          <a:blip r:embed="rId3"/>
          <a:srcRect l="3740" t="4556" r="6789" b="8500"/>
          <a:stretch/>
        </p:blipFill>
        <p:spPr>
          <a:xfrm>
            <a:off x="5457825" y="1123950"/>
            <a:ext cx="5705475" cy="4410075"/>
          </a:xfrm>
          <a:prstGeom prst="rect">
            <a:avLst/>
          </a:prstGeom>
          <a:effectLst/>
        </p:spPr>
      </p:pic>
      <p:sp>
        <p:nvSpPr>
          <p:cNvPr id="8" name="Teardrop 7">
            <a:extLst>
              <a:ext uri="{FF2B5EF4-FFF2-40B4-BE49-F238E27FC236}">
                <a16:creationId xmlns:a16="http://schemas.microsoft.com/office/drawing/2014/main" id="{663314B3-19BA-46CB-A88A-959B270A1D94}"/>
              </a:ext>
            </a:extLst>
          </p:cNvPr>
          <p:cNvSpPr/>
          <p:nvPr/>
        </p:nvSpPr>
        <p:spPr>
          <a:xfrm flipH="1">
            <a:off x="6658397" y="2061049"/>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cs-CZ" sz="1867" kern="0">
                <a:solidFill>
                  <a:schemeClr val="bg1"/>
                </a:solidFill>
                <a:latin typeface="Segoe UI Semibold" panose="020B0702040204020203" pitchFamily="34" charset="0"/>
                <a:cs typeface="Segoe UI Semibold" panose="020B0702040204020203" pitchFamily="34" charset="0"/>
              </a:rPr>
              <a:t>9</a:t>
            </a:r>
            <a:endParaRPr lang="en-US" sz="1867" kern="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56882045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6"/>
            <a:ext cx="3265301" cy="1363663"/>
          </a:xfrm>
        </p:spPr>
        <p:txBody>
          <a:bodyPr/>
          <a:lstStyle/>
          <a:p>
            <a:pPr>
              <a:buFont typeface="+mj-lt"/>
              <a:buAutoNum type="arabicPeriod" startAt="10"/>
            </a:pPr>
            <a:r>
              <a:rPr lang="en-US" sz="1600">
                <a:solidFill>
                  <a:schemeClr val="bg1"/>
                </a:solidFill>
              </a:rPr>
              <a:t>You can check the progress of your legal business entity verification by clicking on </a:t>
            </a:r>
            <a:r>
              <a:rPr lang="en-US" sz="1600" b="1">
                <a:solidFill>
                  <a:schemeClr val="bg1"/>
                </a:solidFill>
              </a:rPr>
              <a:t>Partner Profile </a:t>
            </a:r>
            <a:r>
              <a:rPr lang="en-US" sz="1600">
                <a:solidFill>
                  <a:schemeClr val="bg1"/>
                </a:solidFill>
              </a:rPr>
              <a:t>in </a:t>
            </a:r>
            <a:r>
              <a:rPr lang="en-US" sz="1600" b="1">
                <a:solidFill>
                  <a:schemeClr val="bg1"/>
                </a:solidFill>
              </a:rPr>
              <a:t>Account Settings.</a:t>
            </a:r>
          </a:p>
        </p:txBody>
      </p:sp>
      <p:pic>
        <p:nvPicPr>
          <p:cNvPr id="6" name="Picture 5">
            <a:extLst>
              <a:ext uri="{FF2B5EF4-FFF2-40B4-BE49-F238E27FC236}">
                <a16:creationId xmlns:a16="http://schemas.microsoft.com/office/drawing/2014/main" id="{3594487C-410B-4FB9-8321-8FA8C1D48B79}"/>
              </a:ext>
            </a:extLst>
          </p:cNvPr>
          <p:cNvPicPr>
            <a:picLocks noChangeAspect="1"/>
          </p:cNvPicPr>
          <p:nvPr/>
        </p:nvPicPr>
        <p:blipFill>
          <a:blip r:embed="rId3"/>
          <a:stretch>
            <a:fillRect/>
          </a:stretch>
        </p:blipFill>
        <p:spPr>
          <a:xfrm>
            <a:off x="4838258" y="1103689"/>
            <a:ext cx="6618355" cy="3696739"/>
          </a:xfrm>
          <a:prstGeom prst="rect">
            <a:avLst/>
          </a:prstGeom>
          <a:ln>
            <a:noFill/>
          </a:ln>
          <a:effectLst/>
        </p:spPr>
      </p:pic>
      <p:sp>
        <p:nvSpPr>
          <p:cNvPr id="8" name="Teardrop 7">
            <a:extLst>
              <a:ext uri="{FF2B5EF4-FFF2-40B4-BE49-F238E27FC236}">
                <a16:creationId xmlns:a16="http://schemas.microsoft.com/office/drawing/2014/main" id="{60EA9ECB-A55E-4604-949C-8A69DA3F7086}"/>
              </a:ext>
            </a:extLst>
          </p:cNvPr>
          <p:cNvSpPr/>
          <p:nvPr/>
        </p:nvSpPr>
        <p:spPr>
          <a:xfrm rot="5400000" flipH="1">
            <a:off x="4722744" y="2003024"/>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scene3d>
              <a:camera prst="orthographicFront">
                <a:rot lat="0" lon="0" rev="5400000"/>
              </a:camera>
              <a:lightRig rig="threePt" dir="t"/>
            </a:scene3d>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cs-CZ" sz="1867" kern="0">
                <a:solidFill>
                  <a:schemeClr val="bg1"/>
                </a:solidFill>
                <a:latin typeface="Segoe UI Semibold" panose="020B0702040204020203" pitchFamily="34" charset="0"/>
                <a:cs typeface="Segoe UI Semibold" panose="020B0702040204020203" pitchFamily="34" charset="0"/>
              </a:rPr>
              <a:t>10</a:t>
            </a:r>
            <a:endParaRPr lang="en-US" sz="1867" kern="0">
              <a:solidFill>
                <a:schemeClr val="bg1"/>
              </a:solidFill>
              <a:latin typeface="Segoe UI Semibold" panose="020B0702040204020203" pitchFamily="34" charset="0"/>
              <a:cs typeface="Segoe UI Semibold" panose="020B0702040204020203" pitchFamily="34" charset="0"/>
            </a:endParaRPr>
          </a:p>
        </p:txBody>
      </p:sp>
      <p:sp>
        <p:nvSpPr>
          <p:cNvPr id="3" name="TextBox 2">
            <a:extLst>
              <a:ext uri="{FF2B5EF4-FFF2-40B4-BE49-F238E27FC236}">
                <a16:creationId xmlns:a16="http://schemas.microsoft.com/office/drawing/2014/main" id="{4178AACC-3EC2-4F0E-A28E-AA6B223472A7}"/>
              </a:ext>
            </a:extLst>
          </p:cNvPr>
          <p:cNvSpPr txBox="1"/>
          <p:nvPr/>
        </p:nvSpPr>
        <p:spPr>
          <a:xfrm>
            <a:off x="4772621" y="5233690"/>
            <a:ext cx="7036994" cy="738664"/>
          </a:xfrm>
          <a:prstGeom prst="rect">
            <a:avLst/>
          </a:prstGeom>
          <a:noFill/>
        </p:spPr>
        <p:txBody>
          <a:bodyPr wrap="square" lIns="0" tIns="0" rIns="0" bIns="0" rtlCol="0">
            <a:spAutoFit/>
          </a:bodyPr>
          <a:lstStyle/>
          <a:p>
            <a:pPr algn="l"/>
            <a:r>
              <a:rPr lang="en-US" sz="1600" i="1">
                <a:solidFill>
                  <a:schemeClr val="accent1"/>
                </a:solidFill>
              </a:rPr>
              <a:t>Note: In most cases, the authorization process will take a couple of days. In certain cases, it may take longer time to validate and authorize, and resellers may be notified to provide additional information. </a:t>
            </a:r>
          </a:p>
        </p:txBody>
      </p:sp>
    </p:spTree>
    <p:extLst>
      <p:ext uri="{BB962C8B-B14F-4D97-AF65-F5344CB8AC3E}">
        <p14:creationId xmlns:p14="http://schemas.microsoft.com/office/powerpoint/2010/main" val="286491039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6"/>
            <a:ext cx="3265301" cy="738664"/>
          </a:xfrm>
        </p:spPr>
        <p:txBody>
          <a:bodyPr/>
          <a:lstStyle/>
          <a:p>
            <a:pPr>
              <a:buFont typeface="+mj-lt"/>
              <a:buAutoNum type="arabicPeriod" startAt="11"/>
            </a:pPr>
            <a:r>
              <a:rPr lang="en-US" sz="1600">
                <a:solidFill>
                  <a:schemeClr val="bg1"/>
                </a:solidFill>
              </a:rPr>
              <a:t>Once legal business verification is completed, the status will update to “Authorized.”</a:t>
            </a:r>
            <a:endParaRPr lang="en-US" sz="1600" u="sng">
              <a:solidFill>
                <a:schemeClr val="bg1"/>
              </a:solidFill>
            </a:endParaRPr>
          </a:p>
        </p:txBody>
      </p:sp>
      <p:pic>
        <p:nvPicPr>
          <p:cNvPr id="7" name="Picture 6">
            <a:extLst>
              <a:ext uri="{FF2B5EF4-FFF2-40B4-BE49-F238E27FC236}">
                <a16:creationId xmlns:a16="http://schemas.microsoft.com/office/drawing/2014/main" id="{C3536CB2-6507-4287-9BC2-3292A2962B2C}"/>
              </a:ext>
            </a:extLst>
          </p:cNvPr>
          <p:cNvPicPr>
            <a:picLocks noChangeAspect="1"/>
          </p:cNvPicPr>
          <p:nvPr/>
        </p:nvPicPr>
        <p:blipFill>
          <a:blip r:embed="rId3"/>
          <a:stretch>
            <a:fillRect/>
          </a:stretch>
        </p:blipFill>
        <p:spPr>
          <a:xfrm>
            <a:off x="6096000" y="1705663"/>
            <a:ext cx="5240593" cy="3394476"/>
          </a:xfrm>
          <a:prstGeom prst="rect">
            <a:avLst/>
          </a:prstGeom>
          <a:ln>
            <a:noFill/>
          </a:ln>
          <a:effectLst/>
        </p:spPr>
      </p:pic>
      <p:sp>
        <p:nvSpPr>
          <p:cNvPr id="6" name="Teardrop 5">
            <a:extLst>
              <a:ext uri="{FF2B5EF4-FFF2-40B4-BE49-F238E27FC236}">
                <a16:creationId xmlns:a16="http://schemas.microsoft.com/office/drawing/2014/main" id="{56B793D0-00C1-4E83-85DF-B2B3E1F68A01}"/>
              </a:ext>
            </a:extLst>
          </p:cNvPr>
          <p:cNvSpPr/>
          <p:nvPr/>
        </p:nvSpPr>
        <p:spPr>
          <a:xfrm rot="5400000" flipH="1">
            <a:off x="8489520" y="2949349"/>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scene3d>
              <a:camera prst="orthographicFront">
                <a:rot lat="0" lon="0" rev="5400000"/>
              </a:camera>
              <a:lightRig rig="threePt" dir="t"/>
            </a:scene3d>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cs-CZ" sz="1867" kern="0">
                <a:solidFill>
                  <a:schemeClr val="bg1"/>
                </a:solidFill>
                <a:latin typeface="Segoe UI Semibold" panose="020B0702040204020203" pitchFamily="34" charset="0"/>
                <a:cs typeface="Segoe UI Semibold" panose="020B0702040204020203" pitchFamily="34" charset="0"/>
              </a:rPr>
              <a:t>1</a:t>
            </a:r>
            <a:r>
              <a:rPr lang="en-US" sz="1867" kern="0">
                <a:solidFill>
                  <a:schemeClr val="bg1"/>
                </a:solidFill>
                <a:latin typeface="Segoe UI Semibold" panose="020B0702040204020203" pitchFamily="34" charset="0"/>
                <a:cs typeface="Segoe UI Semibold" panose="020B0702040204020203" pitchFamily="34" charset="0"/>
              </a:rPr>
              <a:t>1</a:t>
            </a:r>
          </a:p>
        </p:txBody>
      </p:sp>
    </p:spTree>
    <p:extLst>
      <p:ext uri="{BB962C8B-B14F-4D97-AF65-F5344CB8AC3E}">
        <p14:creationId xmlns:p14="http://schemas.microsoft.com/office/powerpoint/2010/main" val="402723365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6"/>
            <a:ext cx="3265301" cy="1477328"/>
          </a:xfrm>
        </p:spPr>
        <p:txBody>
          <a:bodyPr/>
          <a:lstStyle/>
          <a:p>
            <a:pPr>
              <a:buFont typeface="+mj-lt"/>
              <a:buAutoNum type="arabicPeriod" startAt="12"/>
            </a:pPr>
            <a:r>
              <a:rPr lang="en-US" sz="1600">
                <a:solidFill>
                  <a:schemeClr val="bg1"/>
                </a:solidFill>
              </a:rPr>
              <a:t>You will then receive an email to let you know that your application has been approved. You’ll also be asked to accept the agreement terms by clicking on the </a:t>
            </a:r>
            <a:r>
              <a:rPr lang="en-US" sz="1600" b="1">
                <a:solidFill>
                  <a:schemeClr val="bg1"/>
                </a:solidFill>
              </a:rPr>
              <a:t>agreement terms </a:t>
            </a:r>
            <a:r>
              <a:rPr lang="en-US" sz="1600">
                <a:solidFill>
                  <a:schemeClr val="bg1"/>
                </a:solidFill>
              </a:rPr>
              <a:t>link.</a:t>
            </a:r>
            <a:endParaRPr lang="en-US" sz="1600" u="sng">
              <a:solidFill>
                <a:schemeClr val="bg1"/>
              </a:solidFill>
            </a:endParaRPr>
          </a:p>
        </p:txBody>
      </p:sp>
      <p:pic>
        <p:nvPicPr>
          <p:cNvPr id="6" name="Picture 5">
            <a:extLst>
              <a:ext uri="{FF2B5EF4-FFF2-40B4-BE49-F238E27FC236}">
                <a16:creationId xmlns:a16="http://schemas.microsoft.com/office/drawing/2014/main" id="{6928660F-3A3D-4649-B61F-2F101E2668CC}"/>
              </a:ext>
            </a:extLst>
          </p:cNvPr>
          <p:cNvPicPr>
            <a:picLocks noChangeAspect="1"/>
          </p:cNvPicPr>
          <p:nvPr/>
        </p:nvPicPr>
        <p:blipFill>
          <a:blip r:embed="rId3"/>
          <a:stretch>
            <a:fillRect/>
          </a:stretch>
        </p:blipFill>
        <p:spPr>
          <a:xfrm>
            <a:off x="5632343" y="1705663"/>
            <a:ext cx="5419342" cy="4351651"/>
          </a:xfrm>
          <a:prstGeom prst="rect">
            <a:avLst/>
          </a:prstGeom>
          <a:ln>
            <a:noFill/>
          </a:ln>
          <a:effectLst/>
        </p:spPr>
      </p:pic>
      <p:sp>
        <p:nvSpPr>
          <p:cNvPr id="8" name="Teardrop 7">
            <a:extLst>
              <a:ext uri="{FF2B5EF4-FFF2-40B4-BE49-F238E27FC236}">
                <a16:creationId xmlns:a16="http://schemas.microsoft.com/office/drawing/2014/main" id="{4A429908-E108-4325-8B16-02A7F1AAC27F}"/>
              </a:ext>
            </a:extLst>
          </p:cNvPr>
          <p:cNvSpPr/>
          <p:nvPr/>
        </p:nvSpPr>
        <p:spPr>
          <a:xfrm flipH="1">
            <a:off x="9501609" y="5114237"/>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cs-CZ" sz="1867" kern="0">
                <a:solidFill>
                  <a:schemeClr val="bg1"/>
                </a:solidFill>
                <a:latin typeface="Segoe UI Semibold" panose="020B0702040204020203" pitchFamily="34" charset="0"/>
                <a:cs typeface="Segoe UI Semibold" panose="020B0702040204020203" pitchFamily="34" charset="0"/>
              </a:rPr>
              <a:t>12</a:t>
            </a:r>
            <a:endParaRPr lang="en-US" sz="1867" kern="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758291282"/>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6"/>
            <a:ext cx="3265301" cy="1231106"/>
          </a:xfrm>
        </p:spPr>
        <p:txBody>
          <a:bodyPr/>
          <a:lstStyle/>
          <a:p>
            <a:pPr>
              <a:buFont typeface="+mj-lt"/>
              <a:buAutoNum type="arabicPeriod" startAt="13"/>
            </a:pPr>
            <a:r>
              <a:rPr lang="en-US" sz="1600" dirty="0">
                <a:solidFill>
                  <a:schemeClr val="bg1"/>
                </a:solidFill>
              </a:rPr>
              <a:t>The link will take you to the Partner Center sign-in page. </a:t>
            </a:r>
            <a:r>
              <a:rPr lang="en-US" sz="1600" b="1" dirty="0">
                <a:solidFill>
                  <a:schemeClr val="bg1"/>
                </a:solidFill>
              </a:rPr>
              <a:t>You must sign in with the Global Admin credentials you used to submit your enrollment.</a:t>
            </a:r>
          </a:p>
        </p:txBody>
      </p:sp>
      <p:pic>
        <p:nvPicPr>
          <p:cNvPr id="7" name="Picture 6">
            <a:extLst>
              <a:ext uri="{FF2B5EF4-FFF2-40B4-BE49-F238E27FC236}">
                <a16:creationId xmlns:a16="http://schemas.microsoft.com/office/drawing/2014/main" id="{001407D4-75DF-49BE-9A4D-844F9FBB6816}"/>
              </a:ext>
            </a:extLst>
          </p:cNvPr>
          <p:cNvPicPr>
            <a:picLocks noChangeAspect="1"/>
          </p:cNvPicPr>
          <p:nvPr/>
        </p:nvPicPr>
        <p:blipFill>
          <a:blip r:embed="rId3"/>
          <a:stretch>
            <a:fillRect/>
          </a:stretch>
        </p:blipFill>
        <p:spPr>
          <a:xfrm>
            <a:off x="6096000" y="1705663"/>
            <a:ext cx="4714240" cy="4391227"/>
          </a:xfrm>
          <a:prstGeom prst="rect">
            <a:avLst/>
          </a:prstGeom>
          <a:ln>
            <a:noFill/>
          </a:ln>
          <a:effectLst/>
        </p:spPr>
      </p:pic>
      <p:sp>
        <p:nvSpPr>
          <p:cNvPr id="6" name="Teardrop 5">
            <a:extLst>
              <a:ext uri="{FF2B5EF4-FFF2-40B4-BE49-F238E27FC236}">
                <a16:creationId xmlns:a16="http://schemas.microsoft.com/office/drawing/2014/main" id="{854E0A0F-B02F-4AB7-8DEF-B3B5AFA84EE1}"/>
              </a:ext>
            </a:extLst>
          </p:cNvPr>
          <p:cNvSpPr/>
          <p:nvPr/>
        </p:nvSpPr>
        <p:spPr>
          <a:xfrm rot="5400000" flipH="1">
            <a:off x="6487781" y="3674500"/>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scene3d>
              <a:camera prst="orthographicFront">
                <a:rot lat="0" lon="0" rev="5400000"/>
              </a:camera>
              <a:lightRig rig="threePt" dir="t"/>
            </a:scene3d>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en-GB" sz="1867" kern="0" dirty="0">
                <a:solidFill>
                  <a:schemeClr val="bg1"/>
                </a:solidFill>
                <a:latin typeface="Segoe UI Semibold" panose="020B0702040204020203" pitchFamily="34" charset="0"/>
                <a:cs typeface="Segoe UI Semibold" panose="020B0702040204020203" pitchFamily="34" charset="0"/>
              </a:rPr>
              <a:t>13</a:t>
            </a:r>
            <a:endParaRPr lang="en-US" sz="1867" kern="0" dirty="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13062601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18E44-E449-4184-9972-81BE78F41F7C}"/>
              </a:ext>
            </a:extLst>
          </p:cNvPr>
          <p:cNvSpPr>
            <a:spLocks noGrp="1"/>
          </p:cNvSpPr>
          <p:nvPr>
            <p:ph type="title"/>
          </p:nvPr>
        </p:nvSpPr>
        <p:spPr/>
        <p:txBody>
          <a:bodyPr/>
          <a:lstStyle/>
          <a:p>
            <a:r>
              <a:rPr lang="en-US"/>
              <a:t>Onboarding to Partner Center</a:t>
            </a:r>
          </a:p>
        </p:txBody>
      </p:sp>
      <p:sp>
        <p:nvSpPr>
          <p:cNvPr id="5" name="Text Placeholder 4"/>
          <p:cNvSpPr>
            <a:spLocks noGrp="1"/>
          </p:cNvSpPr>
          <p:nvPr>
            <p:ph sz="half" idx="1"/>
          </p:nvPr>
        </p:nvSpPr>
        <p:spPr>
          <a:xfrm>
            <a:off x="426000" y="1857376"/>
            <a:ext cx="3265301" cy="2068259"/>
          </a:xfrm>
        </p:spPr>
        <p:txBody>
          <a:bodyPr/>
          <a:lstStyle/>
          <a:p>
            <a:pPr>
              <a:buFont typeface="+mj-lt"/>
              <a:buAutoNum type="arabicPeriod" startAt="14"/>
            </a:pPr>
            <a:r>
              <a:rPr lang="en-US" sz="1600" dirty="0">
                <a:solidFill>
                  <a:schemeClr val="bg1"/>
                </a:solidFill>
              </a:rPr>
              <a:t>Review the agreement terms. Click </a:t>
            </a:r>
            <a:r>
              <a:rPr lang="en-US" sz="1600" b="1" dirty="0">
                <a:solidFill>
                  <a:schemeClr val="bg1"/>
                </a:solidFill>
              </a:rPr>
              <a:t>Accept and continue</a:t>
            </a:r>
            <a:r>
              <a:rPr lang="en-US" sz="1600" dirty="0">
                <a:solidFill>
                  <a:schemeClr val="bg1"/>
                </a:solidFill>
              </a:rPr>
              <a:t> to proceed. This step will activate your Indirect Reseller account.</a:t>
            </a:r>
          </a:p>
          <a:p>
            <a:pPr marL="0" indent="0">
              <a:buNone/>
            </a:pPr>
            <a:endParaRPr lang="cs-CZ" sz="1600" b="1" dirty="0">
              <a:solidFill>
                <a:schemeClr val="bg1"/>
              </a:solidFill>
            </a:endParaRPr>
          </a:p>
          <a:p>
            <a:pPr marL="0" indent="0">
              <a:buNone/>
            </a:pPr>
            <a:r>
              <a:rPr lang="en-US" sz="1600" b="1" dirty="0">
                <a:solidFill>
                  <a:schemeClr val="bg1"/>
                </a:solidFill>
              </a:rPr>
              <a:t>Note: </a:t>
            </a:r>
            <a:r>
              <a:rPr lang="en-US" sz="1600" dirty="0">
                <a:solidFill>
                  <a:schemeClr val="bg1"/>
                </a:solidFill>
              </a:rPr>
              <a:t>This agreement is separate from the Microsoft Partner Network (MPN) agreement.</a:t>
            </a:r>
          </a:p>
        </p:txBody>
      </p:sp>
      <p:pic>
        <p:nvPicPr>
          <p:cNvPr id="6" name="Picture 5">
            <a:extLst>
              <a:ext uri="{FF2B5EF4-FFF2-40B4-BE49-F238E27FC236}">
                <a16:creationId xmlns:a16="http://schemas.microsoft.com/office/drawing/2014/main" id="{B0DA1EDF-F5F2-4745-994E-E6453E0125D8}"/>
              </a:ext>
            </a:extLst>
          </p:cNvPr>
          <p:cNvPicPr>
            <a:picLocks noChangeAspect="1"/>
          </p:cNvPicPr>
          <p:nvPr/>
        </p:nvPicPr>
        <p:blipFill rotWithShape="1">
          <a:blip r:embed="rId3"/>
          <a:srcRect t="30318"/>
          <a:stretch/>
        </p:blipFill>
        <p:spPr>
          <a:xfrm>
            <a:off x="6096000" y="2540000"/>
            <a:ext cx="5211691" cy="3147399"/>
          </a:xfrm>
          <a:prstGeom prst="rect">
            <a:avLst/>
          </a:prstGeom>
          <a:ln>
            <a:noFill/>
          </a:ln>
          <a:effectLst/>
        </p:spPr>
      </p:pic>
      <p:pic>
        <p:nvPicPr>
          <p:cNvPr id="1026" name="Picture 42" descr="image001">
            <a:extLst>
              <a:ext uri="{FF2B5EF4-FFF2-40B4-BE49-F238E27FC236}">
                <a16:creationId xmlns:a16="http://schemas.microsoft.com/office/drawing/2014/main" id="{DA93EDDE-77DD-4129-842E-515776DFC1D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200" t="13304" r="30708" b="47540"/>
          <a:stretch/>
        </p:blipFill>
        <p:spPr bwMode="auto">
          <a:xfrm>
            <a:off x="6096000" y="1287884"/>
            <a:ext cx="6044954" cy="116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ardrop 7">
            <a:extLst>
              <a:ext uri="{FF2B5EF4-FFF2-40B4-BE49-F238E27FC236}">
                <a16:creationId xmlns:a16="http://schemas.microsoft.com/office/drawing/2014/main" id="{A7BDE7C0-394E-492C-B6DC-65C59D9CA36A}"/>
              </a:ext>
            </a:extLst>
          </p:cNvPr>
          <p:cNvSpPr/>
          <p:nvPr/>
        </p:nvSpPr>
        <p:spPr>
          <a:xfrm rot="5400000" flipH="1">
            <a:off x="5752367" y="2359404"/>
            <a:ext cx="453552" cy="453552"/>
          </a:xfrm>
          <a:prstGeom prst="teardrop">
            <a:avLst/>
          </a:prstGeom>
          <a:solidFill>
            <a:srgbClr val="D83B01"/>
          </a:solidFill>
          <a:ln w="25400">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scene3d>
              <a:camera prst="orthographicFront">
                <a:rot lat="0" lon="0" rev="5400000"/>
              </a:camera>
              <a:lightRig rig="threePt" dir="t"/>
            </a:scene3d>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96488">
              <a:defRPr/>
            </a:pPr>
            <a:r>
              <a:rPr lang="cs-CZ" sz="1867" kern="0">
                <a:solidFill>
                  <a:schemeClr val="bg1"/>
                </a:solidFill>
                <a:latin typeface="Segoe UI Semibold" panose="020B0702040204020203" pitchFamily="34" charset="0"/>
                <a:cs typeface="Segoe UI Semibold" panose="020B0702040204020203" pitchFamily="34" charset="0"/>
              </a:rPr>
              <a:t>14</a:t>
            </a:r>
            <a:endParaRPr lang="en-US" sz="1867" kern="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495877811"/>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FA03107-5F7F-4589-8CD1-523E76D06B7F}"/>
              </a:ext>
            </a:extLst>
          </p:cNvPr>
          <p:cNvSpPr>
            <a:spLocks noGrp="1"/>
          </p:cNvSpPr>
          <p:nvPr>
            <p:ph type="title"/>
          </p:nvPr>
        </p:nvSpPr>
        <p:spPr>
          <a:xfrm>
            <a:off x="633625" y="3025589"/>
            <a:ext cx="10242355" cy="498598"/>
          </a:xfrm>
        </p:spPr>
        <p:txBody>
          <a:bodyPr/>
          <a:lstStyle/>
          <a:p>
            <a:r>
              <a:rPr lang="en-US" dirty="0"/>
              <a:t>The Microsoft Partner Agreement: </a:t>
            </a:r>
            <a:r>
              <a:rPr lang="en-US" dirty="0">
                <a:solidFill>
                  <a:schemeClr val="tx1"/>
                </a:solidFill>
              </a:rPr>
              <a:t>Overview</a:t>
            </a:r>
          </a:p>
        </p:txBody>
      </p:sp>
    </p:spTree>
    <p:extLst>
      <p:ext uri="{BB962C8B-B14F-4D97-AF65-F5344CB8AC3E}">
        <p14:creationId xmlns:p14="http://schemas.microsoft.com/office/powerpoint/2010/main" val="4192962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71462" y="2691328"/>
            <a:ext cx="4033512" cy="369279"/>
          </a:xfrm>
          <a:prstGeom prst="rect">
            <a:avLst/>
          </a:prstGeom>
        </p:spPr>
        <p:txBody>
          <a:bodyPr wrap="square">
            <a:spAutoFit/>
          </a:bodyPr>
          <a:lstStyle/>
          <a:p>
            <a:pPr marL="0" marR="0" lvl="0" indent="0" algn="l" defTabSz="896214" rtl="0" eaLnBrk="1" fontAlgn="auto" latinLnBrk="0" hangingPunct="1">
              <a:lnSpc>
                <a:spcPct val="100000"/>
              </a:lnSpc>
              <a:spcBef>
                <a:spcPts val="0"/>
              </a:spcBef>
              <a:spcAft>
                <a:spcPts val="0"/>
              </a:spcAft>
              <a:buClrTx/>
              <a:buSzTx/>
              <a:buFontTx/>
              <a:buNone/>
              <a:tabLst/>
              <a:defRPr/>
            </a:pPr>
            <a:r>
              <a:rPr kumimoji="0" lang="en-US" sz="1765" b="0" i="0" u="none" strike="noStrike" kern="0" cap="none" spc="0" normalizeH="0" baseline="0" noProof="0">
                <a:ln>
                  <a:noFill/>
                </a:ln>
                <a:solidFill>
                  <a:sysClr val="windowText" lastClr="000000"/>
                </a:solidFill>
                <a:effectLst/>
                <a:uLnTx/>
                <a:uFillTx/>
                <a:latin typeface="Segoe UI" panose="020B0502040204020203" pitchFamily="34" charset="0"/>
                <a:ea typeface="+mn-ea"/>
                <a:cs typeface="+mn-cs"/>
                <a:sym typeface="Segoe UI" panose="020B0502040204020203" pitchFamily="34" charset="0"/>
              </a:rPr>
              <a:t> </a:t>
            </a:r>
          </a:p>
        </p:txBody>
      </p:sp>
      <p:pic>
        <p:nvPicPr>
          <p:cNvPr id="20" name="Picture 19"/>
          <p:cNvPicPr>
            <a:picLocks noChangeAspect="1"/>
          </p:cNvPicPr>
          <p:nvPr/>
        </p:nvPicPr>
        <p:blipFill rotWithShape="1">
          <a:blip r:embed="rId3">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a:xfrm>
            <a:off x="6669624" y="-6933"/>
            <a:ext cx="6131976" cy="6857027"/>
          </a:xfrm>
          <a:prstGeom prst="rect">
            <a:avLst/>
          </a:prstGeom>
          <a:noFill/>
          <a:ln>
            <a:noFill/>
          </a:ln>
        </p:spPr>
      </p:pic>
      <p:sp>
        <p:nvSpPr>
          <p:cNvPr id="8" name="Title 1"/>
          <p:cNvSpPr txBox="1">
            <a:spLocks/>
          </p:cNvSpPr>
          <p:nvPr/>
        </p:nvSpPr>
        <p:spPr>
          <a:xfrm>
            <a:off x="297992" y="335216"/>
            <a:ext cx="8130389" cy="3086364"/>
          </a:xfrm>
          <a:prstGeom prst="rect">
            <a:avLst/>
          </a:prstGeom>
        </p:spPr>
        <p:txBody>
          <a:bodyPr/>
          <a:lstStyle>
            <a:lvl1pPr algn="l" defTabSz="913505" rtl="0" eaLnBrk="0" fontAlgn="base" hangingPunct="0">
              <a:lnSpc>
                <a:spcPct val="90000"/>
              </a:lnSpc>
              <a:spcBef>
                <a:spcPct val="0"/>
              </a:spcBef>
              <a:spcAft>
                <a:spcPct val="0"/>
              </a:spcAft>
              <a:defRPr lang="en-US" sz="4705" kern="1200" spc="-100" dirty="0">
                <a:ln w="3175">
                  <a:noFill/>
                </a:ln>
                <a:gradFill>
                  <a:gsLst>
                    <a:gs pos="1250">
                      <a:schemeClr val="tx1"/>
                    </a:gs>
                    <a:gs pos="100000">
                      <a:schemeClr val="tx1"/>
                    </a:gs>
                  </a:gsLst>
                  <a:lin ang="5400000" scaled="0"/>
                </a:gradFill>
                <a:latin typeface="+mj-lt"/>
                <a:ea typeface="MS PGothic" panose="020B0600070205080204" pitchFamily="34" charset="-128"/>
                <a:cs typeface="Segoe UI" pitchFamily="34" charset="0"/>
              </a:defRPr>
            </a:lvl1pPr>
            <a:lvl2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2pPr>
            <a:lvl3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3pPr>
            <a:lvl4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4pPr>
            <a:lvl5pPr algn="l" defTabSz="913505" rtl="0" eaLnBrk="0" fontAlgn="base" hangingPunct="0">
              <a:lnSpc>
                <a:spcPct val="90000"/>
              </a:lnSpc>
              <a:spcBef>
                <a:spcPct val="0"/>
              </a:spcBef>
              <a:spcAft>
                <a:spcPct val="0"/>
              </a:spcAft>
              <a:defRPr sz="4705">
                <a:solidFill>
                  <a:schemeClr val="tx1"/>
                </a:solidFill>
                <a:latin typeface="Segoe UI Light" charset="0"/>
                <a:ea typeface="MS PGothic" panose="020B0600070205080204" pitchFamily="34" charset="-128"/>
                <a:cs typeface="Segoe UI" panose="020B0502040204020203" pitchFamily="34" charset="0"/>
              </a:defRPr>
            </a:lvl5pPr>
            <a:lvl6pPr marL="448193" algn="l" defTabSz="913505" rtl="0" fontAlgn="base">
              <a:lnSpc>
                <a:spcPct val="90000"/>
              </a:lnSpc>
              <a:spcBef>
                <a:spcPct val="0"/>
              </a:spcBef>
              <a:spcAft>
                <a:spcPct val="0"/>
              </a:spcAft>
              <a:defRPr sz="4705">
                <a:solidFill>
                  <a:schemeClr val="tx1"/>
                </a:solidFill>
                <a:latin typeface="Segoe UI Light" charset="0"/>
                <a:ea typeface="ＭＳ Ｐゴシック" charset="0"/>
              </a:defRPr>
            </a:lvl6pPr>
            <a:lvl7pPr marL="896386" algn="l" defTabSz="913505" rtl="0" fontAlgn="base">
              <a:lnSpc>
                <a:spcPct val="90000"/>
              </a:lnSpc>
              <a:spcBef>
                <a:spcPct val="0"/>
              </a:spcBef>
              <a:spcAft>
                <a:spcPct val="0"/>
              </a:spcAft>
              <a:defRPr sz="4705">
                <a:solidFill>
                  <a:schemeClr val="tx1"/>
                </a:solidFill>
                <a:latin typeface="Segoe UI Light" charset="0"/>
                <a:ea typeface="ＭＳ Ｐゴシック" charset="0"/>
              </a:defRPr>
            </a:lvl7pPr>
            <a:lvl8pPr marL="1344579" algn="l" defTabSz="913505" rtl="0" fontAlgn="base">
              <a:lnSpc>
                <a:spcPct val="90000"/>
              </a:lnSpc>
              <a:spcBef>
                <a:spcPct val="0"/>
              </a:spcBef>
              <a:spcAft>
                <a:spcPct val="0"/>
              </a:spcAft>
              <a:defRPr sz="4705">
                <a:solidFill>
                  <a:schemeClr val="tx1"/>
                </a:solidFill>
                <a:latin typeface="Segoe UI Light" charset="0"/>
                <a:ea typeface="ＭＳ Ｐゴシック" charset="0"/>
              </a:defRPr>
            </a:lvl8pPr>
            <a:lvl9pPr marL="1792773" algn="l" defTabSz="913505" rtl="0" fontAlgn="base">
              <a:lnSpc>
                <a:spcPct val="90000"/>
              </a:lnSpc>
              <a:spcBef>
                <a:spcPct val="0"/>
              </a:spcBef>
              <a:spcAft>
                <a:spcPct val="0"/>
              </a:spcAft>
              <a:defRPr sz="4705">
                <a:solidFill>
                  <a:schemeClr val="tx1"/>
                </a:solidFill>
                <a:latin typeface="Segoe UI Light" charset="0"/>
                <a:ea typeface="ＭＳ Ｐゴシック" charset="0"/>
              </a:defRPr>
            </a:lvl9pPr>
          </a:lstStyle>
          <a:p>
            <a:pPr marL="0" marR="0" lvl="0" indent="0" algn="l" defTabSz="913505" rtl="0" eaLnBrk="0" fontAlgn="base" latinLnBrk="0" hangingPunct="0">
              <a:lnSpc>
                <a:spcPct val="90000"/>
              </a:lnSpc>
              <a:spcBef>
                <a:spcPct val="0"/>
              </a:spcBef>
              <a:spcAft>
                <a:spcPct val="0"/>
              </a:spcAft>
              <a:buClrTx/>
              <a:buSzTx/>
              <a:buFontTx/>
              <a:buNone/>
              <a:tabLst/>
              <a:defRPr/>
            </a:pPr>
            <a:r>
              <a:rPr kumimoji="0" lang="en-US" sz="3299" b="0" i="1" u="none" strike="noStrike" kern="1200" cap="none" spc="-100" normalizeH="0" baseline="0" noProof="0">
                <a:ln w="3175">
                  <a:noFill/>
                </a:ln>
                <a:solidFill>
                  <a:srgbClr val="1A1A1A"/>
                </a:solidFill>
                <a:effectLst/>
                <a:uLnTx/>
                <a:uFillTx/>
                <a:latin typeface="Segoe UI Semibold"/>
                <a:ea typeface="MS PGothic" panose="020B0600070205080204" pitchFamily="34" charset="-128"/>
                <a:cs typeface="Segoe UI" pitchFamily="34" charset="0"/>
              </a:rPr>
              <a:t>“Businesses and users are going to embrace technology only if they can trust it.”</a:t>
            </a:r>
            <a:r>
              <a:rPr kumimoji="0" lang="en-US" sz="3600" b="0" i="1" u="none" strike="noStrike" kern="1200" cap="none" spc="-100" normalizeH="0" baseline="0" noProof="0">
                <a:ln w="3175">
                  <a:noFill/>
                </a:ln>
                <a:solidFill>
                  <a:srgbClr val="1A1A1A"/>
                </a:solidFill>
                <a:effectLst/>
                <a:uLnTx/>
                <a:uFillTx/>
                <a:latin typeface="Segoe UI Semibold"/>
                <a:ea typeface="MS PGothic" panose="020B0600070205080204" pitchFamily="34" charset="-128"/>
                <a:cs typeface="Segoe UI" pitchFamily="34" charset="0"/>
              </a:rPr>
              <a:t> </a:t>
            </a:r>
            <a:endParaRPr lang="en-US" sz="2500" i="1">
              <a:solidFill>
                <a:srgbClr val="1A1A1A"/>
              </a:solidFill>
              <a:latin typeface="Segoe UI Semibold"/>
            </a:endParaRPr>
          </a:p>
          <a:p>
            <a:pPr marL="0" marR="0" lvl="0" indent="0" algn="l" defTabSz="913505" rtl="0" eaLnBrk="0" fontAlgn="base" latinLnBrk="0" hangingPunct="0">
              <a:lnSpc>
                <a:spcPct val="90000"/>
              </a:lnSpc>
              <a:spcBef>
                <a:spcPct val="0"/>
              </a:spcBef>
              <a:spcAft>
                <a:spcPct val="0"/>
              </a:spcAft>
              <a:buClrTx/>
              <a:buSzTx/>
              <a:buFontTx/>
              <a:buNone/>
              <a:tabLst/>
              <a:defRPr/>
            </a:pPr>
            <a:endParaRPr kumimoji="0" lang="en-US" sz="1000" b="0" i="0" u="none" strike="noStrike" kern="1200" cap="none" spc="-100" normalizeH="0" baseline="0" noProof="0">
              <a:ln w="3175">
                <a:noFill/>
              </a:ln>
              <a:solidFill>
                <a:srgbClr val="1A1A1A"/>
              </a:solidFill>
              <a:effectLst/>
              <a:uLnTx/>
              <a:uFillTx/>
              <a:latin typeface="Segoe UI Semilight" panose="020B0402040204020203" pitchFamily="34" charset="0"/>
              <a:ea typeface="MS PGothic" panose="020B0600070205080204" pitchFamily="34" charset="-128"/>
              <a:cs typeface="Segoe UI Semilight" panose="020B0402040204020203" pitchFamily="34" charset="0"/>
            </a:endParaRPr>
          </a:p>
          <a:p>
            <a:pPr marL="0" marR="0" lvl="0" indent="0" algn="l" defTabSz="913505" rtl="0" eaLnBrk="0" fontAlgn="base" latinLnBrk="0" hangingPunct="0">
              <a:lnSpc>
                <a:spcPct val="90000"/>
              </a:lnSpc>
              <a:spcBef>
                <a:spcPct val="0"/>
              </a:spcBef>
              <a:spcAft>
                <a:spcPct val="0"/>
              </a:spcAft>
              <a:buClrTx/>
              <a:buSzTx/>
              <a:buFontTx/>
              <a:buNone/>
              <a:tabLst/>
              <a:defRPr/>
            </a:pPr>
            <a:r>
              <a:rPr lang="en-US" sz="3299">
                <a:solidFill>
                  <a:srgbClr val="1A1A1A"/>
                </a:solidFill>
                <a:latin typeface="Segoe UI Semilight" panose="020B0402040204020203" pitchFamily="34" charset="0"/>
                <a:cs typeface="Segoe UI Semilight" panose="020B0402040204020203" pitchFamily="34" charset="0"/>
              </a:rPr>
              <a:t>				</a:t>
            </a:r>
            <a:r>
              <a:rPr kumimoji="0" lang="en-US" sz="1999" b="0" i="0" u="none" strike="noStrike" kern="1200" cap="none" spc="-100" normalizeH="0" baseline="0" noProof="0">
                <a:ln w="3175">
                  <a:noFill/>
                </a:ln>
                <a:solidFill>
                  <a:srgbClr val="1A1A1A"/>
                </a:solidFill>
                <a:effectLst/>
                <a:uLnTx/>
                <a:uFillTx/>
                <a:latin typeface="Segoe UI Semilight" panose="020B0402040204020203" pitchFamily="34" charset="0"/>
                <a:ea typeface="MS PGothic" panose="020B0600070205080204" pitchFamily="34" charset="-128"/>
                <a:cs typeface="Segoe UI Semilight" panose="020B0402040204020203" pitchFamily="34" charset="0"/>
              </a:rPr>
              <a:t>Satya Nadella</a:t>
            </a:r>
            <a:br>
              <a:rPr kumimoji="0" lang="en-US" sz="1999" b="0" i="0" u="none" strike="noStrike" kern="1200" cap="none" spc="-100" normalizeH="0" baseline="0" noProof="0">
                <a:ln w="3175">
                  <a:noFill/>
                </a:ln>
                <a:solidFill>
                  <a:srgbClr val="1A1A1A"/>
                </a:solidFill>
                <a:effectLst/>
                <a:uLnTx/>
                <a:uFillTx/>
                <a:latin typeface="Segoe UI Semilight" panose="020B0402040204020203" pitchFamily="34" charset="0"/>
                <a:ea typeface="MS PGothic" panose="020B0600070205080204" pitchFamily="34" charset="-128"/>
                <a:cs typeface="Segoe UI Semilight" panose="020B0402040204020203" pitchFamily="34" charset="0"/>
              </a:rPr>
            </a:br>
            <a:r>
              <a:rPr kumimoji="0" lang="en-US" sz="1999" b="0" i="0" u="none" strike="noStrike" kern="1200" cap="none" spc="-100" normalizeH="0" baseline="0" noProof="0">
                <a:ln w="3175">
                  <a:noFill/>
                </a:ln>
                <a:solidFill>
                  <a:srgbClr val="1A1A1A"/>
                </a:solidFill>
                <a:effectLst/>
                <a:uLnTx/>
                <a:uFillTx/>
                <a:latin typeface="Segoe UI Semilight" panose="020B0402040204020203" pitchFamily="34" charset="0"/>
                <a:ea typeface="MS PGothic" panose="020B0600070205080204" pitchFamily="34" charset="-128"/>
                <a:cs typeface="Segoe UI Semilight" panose="020B0402040204020203" pitchFamily="34" charset="0"/>
              </a:rPr>
              <a:t>				Chief Executive Officer</a:t>
            </a:r>
            <a:br>
              <a:rPr kumimoji="0" lang="en-US" sz="1999" b="0" i="0" u="none" strike="noStrike" kern="1200" cap="none" spc="-100" normalizeH="0" baseline="0" noProof="0">
                <a:ln w="3175">
                  <a:noFill/>
                </a:ln>
                <a:solidFill>
                  <a:srgbClr val="1A1A1A"/>
                </a:solidFill>
                <a:effectLst/>
                <a:uLnTx/>
                <a:uFillTx/>
                <a:latin typeface="Segoe UI Semilight" panose="020B0402040204020203" pitchFamily="34" charset="0"/>
                <a:ea typeface="MS PGothic" panose="020B0600070205080204" pitchFamily="34" charset="-128"/>
                <a:cs typeface="Segoe UI Semilight" panose="020B0402040204020203" pitchFamily="34" charset="0"/>
              </a:rPr>
            </a:br>
            <a:r>
              <a:rPr kumimoji="0" lang="en-US" sz="1999" b="0" i="0" u="none" strike="noStrike" kern="1200" cap="none" spc="-100" normalizeH="0" baseline="0" noProof="0">
                <a:ln w="3175">
                  <a:noFill/>
                </a:ln>
                <a:solidFill>
                  <a:srgbClr val="1A1A1A"/>
                </a:solidFill>
                <a:effectLst/>
                <a:uLnTx/>
                <a:uFillTx/>
                <a:latin typeface="Segoe UI Semilight" panose="020B0402040204020203" pitchFamily="34" charset="0"/>
                <a:ea typeface="MS PGothic" panose="020B0600070205080204" pitchFamily="34" charset="-128"/>
                <a:cs typeface="Segoe UI Semilight" panose="020B0402040204020203" pitchFamily="34" charset="0"/>
              </a:rPr>
              <a:t>				Microsoft Corporation</a:t>
            </a:r>
          </a:p>
        </p:txBody>
      </p:sp>
      <p:sp>
        <p:nvSpPr>
          <p:cNvPr id="2" name="Rectangle 1">
            <a:extLst>
              <a:ext uri="{FF2B5EF4-FFF2-40B4-BE49-F238E27FC236}">
                <a16:creationId xmlns:a16="http://schemas.microsoft.com/office/drawing/2014/main" id="{EC0A9DC3-088F-4B3C-BEBA-275FF5478EBA}"/>
              </a:ext>
            </a:extLst>
          </p:cNvPr>
          <p:cNvSpPr/>
          <p:nvPr/>
        </p:nvSpPr>
        <p:spPr>
          <a:xfrm>
            <a:off x="143435" y="3595706"/>
            <a:ext cx="6715905" cy="1685526"/>
          </a:xfrm>
          <a:prstGeom prst="rect">
            <a:avLst/>
          </a:prstGeom>
        </p:spPr>
        <p:txBody>
          <a:bodyPr wrap="square">
            <a:spAutoFit/>
          </a:bodyPr>
          <a:lstStyle/>
          <a:p>
            <a:pPr marL="457200" marR="0" lvl="0" indent="-457200" algn="l" defTabSz="89621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400" b="0" i="0" u="none" strike="noStrike" kern="900" cap="none" spc="0" normalizeH="0" baseline="0" noProof="0">
                <a:ln>
                  <a:noFill/>
                </a:ln>
                <a:solidFill>
                  <a:srgbClr val="1A1A1A"/>
                </a:solidFill>
                <a:effectLst/>
                <a:uLnTx/>
                <a:uFillTx/>
                <a:latin typeface="Segoe UI"/>
                <a:ea typeface="+mn-ea"/>
                <a:cs typeface="Segoe UI Semilight" panose="020B0402040204020203" pitchFamily="34" charset="0"/>
              </a:rPr>
              <a:t>Protecting customer privacy</a:t>
            </a:r>
          </a:p>
          <a:p>
            <a:pPr marL="457200" marR="0" lvl="0" indent="-457200" algn="l" defTabSz="89621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400" b="0" i="0" u="none" strike="noStrike" kern="900" cap="none" spc="0" normalizeH="0" baseline="0" noProof="0">
                <a:ln>
                  <a:noFill/>
                </a:ln>
                <a:solidFill>
                  <a:srgbClr val="1A1A1A"/>
                </a:solidFill>
                <a:effectLst/>
                <a:uLnTx/>
                <a:uFillTx/>
                <a:latin typeface="Segoe UI"/>
                <a:ea typeface="+mn-ea"/>
                <a:cs typeface="Segoe UI Semilight" panose="020B0402040204020203" pitchFamily="34" charset="0"/>
              </a:rPr>
              <a:t>Increasing transparency</a:t>
            </a:r>
          </a:p>
          <a:p>
            <a:pPr marL="457200" marR="0" lvl="0" indent="-457200" algn="l" defTabSz="89621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400" b="0" i="0" u="none" strike="noStrike" kern="900" cap="none" spc="0" normalizeH="0" baseline="0" noProof="0">
                <a:ln>
                  <a:noFill/>
                </a:ln>
                <a:solidFill>
                  <a:srgbClr val="1A1A1A"/>
                </a:solidFill>
                <a:effectLst/>
                <a:uLnTx/>
                <a:uFillTx/>
                <a:latin typeface="Segoe UI"/>
                <a:ea typeface="+mn-ea"/>
                <a:cs typeface="Segoe UI Semilight" panose="020B0402040204020203" pitchFamily="34" charset="0"/>
              </a:rPr>
              <a:t>Complying with complex global regulations</a:t>
            </a:r>
          </a:p>
        </p:txBody>
      </p:sp>
    </p:spTree>
    <p:extLst>
      <p:ext uri="{BB962C8B-B14F-4D97-AF65-F5344CB8AC3E}">
        <p14:creationId xmlns:p14="http://schemas.microsoft.com/office/powerpoint/2010/main" val="135348760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6E786E-2621-4579-9264-930DB3D07847}"/>
              </a:ext>
            </a:extLst>
          </p:cNvPr>
          <p:cNvSpPr>
            <a:spLocks noGrp="1"/>
          </p:cNvSpPr>
          <p:nvPr>
            <p:ph type="title"/>
          </p:nvPr>
        </p:nvSpPr>
        <p:spPr>
          <a:xfrm>
            <a:off x="312951" y="282616"/>
            <a:ext cx="9402691" cy="1046440"/>
          </a:xfrm>
        </p:spPr>
        <p:txBody>
          <a:bodyPr>
            <a:normAutofit/>
          </a:bodyPr>
          <a:lstStyle/>
          <a:p>
            <a:r>
              <a:rPr lang="en-US" b="1">
                <a:gradFill>
                  <a:gsLst>
                    <a:gs pos="1250">
                      <a:srgbClr val="1A1A1A"/>
                    </a:gs>
                    <a:gs pos="100000">
                      <a:srgbClr val="1A1A1A"/>
                    </a:gs>
                  </a:gsLst>
                  <a:lin ang="5400000" scaled="0"/>
                </a:gradFill>
              </a:rPr>
              <a:t>Why Microsoft Partner Agreement </a:t>
            </a:r>
          </a:p>
        </p:txBody>
      </p:sp>
      <p:grpSp>
        <p:nvGrpSpPr>
          <p:cNvPr id="4" name="Group 3">
            <a:extLst>
              <a:ext uri="{FF2B5EF4-FFF2-40B4-BE49-F238E27FC236}">
                <a16:creationId xmlns:a16="http://schemas.microsoft.com/office/drawing/2014/main" id="{D6FE4E09-09C9-43AC-B462-68EF115A1F46}"/>
              </a:ext>
            </a:extLst>
          </p:cNvPr>
          <p:cNvGrpSpPr/>
          <p:nvPr/>
        </p:nvGrpSpPr>
        <p:grpSpPr>
          <a:xfrm>
            <a:off x="347458" y="1141994"/>
            <a:ext cx="5936066" cy="1869673"/>
            <a:chOff x="431320" y="1586015"/>
            <a:chExt cx="5104020" cy="1721434"/>
          </a:xfrm>
        </p:grpSpPr>
        <p:sp>
          <p:nvSpPr>
            <p:cNvPr id="6" name="Arrow: Pentagon 5">
              <a:extLst>
                <a:ext uri="{FF2B5EF4-FFF2-40B4-BE49-F238E27FC236}">
                  <a16:creationId xmlns:a16="http://schemas.microsoft.com/office/drawing/2014/main" id="{1143666A-6C3B-4376-A362-86C2201531BA}"/>
                </a:ext>
              </a:extLst>
            </p:cNvPr>
            <p:cNvSpPr/>
            <p:nvPr/>
          </p:nvSpPr>
          <p:spPr bwMode="auto">
            <a:xfrm>
              <a:off x="431320" y="1586015"/>
              <a:ext cx="5104020" cy="1721434"/>
            </a:xfrm>
            <a:prstGeom prst="homePlate">
              <a:avLst>
                <a:gd name="adj" fmla="val 20202"/>
              </a:avLst>
            </a:prstGeom>
            <a:solidFill>
              <a:schemeClr val="accent1"/>
            </a:solidFill>
            <a:ln>
              <a:noFill/>
              <a:headEnd type="none" w="med" len="med"/>
              <a:tailEnd type="none" w="med" len="med"/>
            </a:ln>
            <a:effectLst>
              <a:outerShdw blurRad="190500" dist="76200" dir="2700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 name="Rectangle 6">
              <a:extLst>
                <a:ext uri="{FF2B5EF4-FFF2-40B4-BE49-F238E27FC236}">
                  <a16:creationId xmlns:a16="http://schemas.microsoft.com/office/drawing/2014/main" id="{81BD6E8D-D0B2-4D04-A563-63FC0CA8F127}"/>
                </a:ext>
              </a:extLst>
            </p:cNvPr>
            <p:cNvSpPr/>
            <p:nvPr/>
          </p:nvSpPr>
          <p:spPr>
            <a:xfrm>
              <a:off x="431320" y="1683216"/>
              <a:ext cx="5026478" cy="1510812"/>
            </a:xfrm>
            <a:prstGeom prst="rect">
              <a:avLst/>
            </a:prstGeom>
          </p:spPr>
          <p:txBody>
            <a:bodyPr rtlCol="0" anchor="t"/>
            <a:lstStyle/>
            <a:p>
              <a:pPr marL="58738" marR="0" lvl="0" indent="0" algn="l" defTabSz="914225" rtl="0" eaLnBrk="1" fontAlgn="auto" latinLnBrk="0" hangingPunct="1">
                <a:lnSpc>
                  <a:spcPct val="100000"/>
                </a:lnSpc>
                <a:spcBef>
                  <a:spcPts val="0"/>
                </a:spcBef>
                <a:spcAft>
                  <a:spcPts val="500"/>
                </a:spcAft>
                <a:buClrTx/>
                <a:buSzTx/>
                <a:buFontTx/>
                <a:buNone/>
                <a:tabLst/>
                <a:defRPr/>
              </a:pPr>
              <a:r>
                <a:rPr kumimoji="0" lang="en-US" sz="1800" b="1" i="0" u="none" strike="noStrike" kern="1200" cap="none" spc="0" normalizeH="0" baseline="0" noProof="0">
                  <a:ln>
                    <a:noFill/>
                  </a:ln>
                  <a:gradFill>
                    <a:gsLst>
                      <a:gs pos="83000">
                        <a:srgbClr val="FFFFFF"/>
                      </a:gs>
                      <a:gs pos="100000">
                        <a:srgbClr val="FFFFFF"/>
                      </a:gs>
                    </a:gsLst>
                    <a:lin ang="5400000" scaled="1"/>
                  </a:gradFill>
                  <a:effectLst/>
                  <a:uLnTx/>
                  <a:uFillTx/>
                  <a:latin typeface="Segoe UI"/>
                  <a:ea typeface="+mn-ea"/>
                  <a:cs typeface="Segoe UI Semibold" panose="020B0702040204020203" pitchFamily="34" charset="0"/>
                </a:rPr>
                <a:t>Vision:</a:t>
              </a:r>
              <a:endParaRPr kumimoji="0" lang="en-US" sz="1800" b="0" i="0" u="none" strike="noStrike" kern="1200" cap="none" spc="0" normalizeH="0" baseline="0" noProof="0">
                <a:ln>
                  <a:noFill/>
                </a:ln>
                <a:gradFill>
                  <a:gsLst>
                    <a:gs pos="83000">
                      <a:srgbClr val="FFFFFF"/>
                    </a:gs>
                    <a:gs pos="100000">
                      <a:srgbClr val="FFFFFF"/>
                    </a:gs>
                  </a:gsLst>
                  <a:lin ang="5400000" scaled="1"/>
                </a:gradFill>
                <a:effectLst/>
                <a:uLnTx/>
                <a:uFillTx/>
                <a:latin typeface="Segoe UI"/>
                <a:ea typeface="+mn-ea"/>
                <a:cs typeface="Segoe UI Semibold" panose="020B0702040204020203" pitchFamily="34" charset="0"/>
              </a:endParaRPr>
            </a:p>
            <a:p>
              <a:pPr marL="58738" marR="0" lvl="0" indent="0" algn="l" defTabSz="914225" rtl="0" eaLnBrk="1" fontAlgn="auto" latinLnBrk="0" hangingPunct="1">
                <a:lnSpc>
                  <a:spcPct val="100000"/>
                </a:lnSpc>
                <a:spcBef>
                  <a:spcPts val="0"/>
                </a:spcBef>
                <a:spcAft>
                  <a:spcPts val="500"/>
                </a:spcAft>
                <a:buClrTx/>
                <a:buSzTx/>
                <a:buFontTx/>
                <a:buNone/>
                <a:tabLst/>
                <a:defRPr/>
              </a:pPr>
              <a:r>
                <a:rPr kumimoji="0" lang="en-US" sz="1800" b="0" i="0" u="none" strike="noStrike" kern="1200" cap="none" spc="0" normalizeH="0" baseline="0" noProof="0">
                  <a:ln>
                    <a:noFill/>
                  </a:ln>
                  <a:gradFill>
                    <a:gsLst>
                      <a:gs pos="83000">
                        <a:srgbClr val="FFFFFF"/>
                      </a:gs>
                      <a:gs pos="100000">
                        <a:srgbClr val="FFFFFF"/>
                      </a:gs>
                    </a:gsLst>
                    <a:lin ang="5400000" scaled="1"/>
                  </a:gradFill>
                  <a:effectLst/>
                  <a:uLnTx/>
                  <a:uFillTx/>
                  <a:latin typeface="Segoe UI"/>
                  <a:ea typeface="+mn-ea"/>
                  <a:cs typeface="Segoe UI Semibold" panose="020B0702040204020203" pitchFamily="34" charset="0"/>
                </a:rPr>
                <a:t>Provide a simple contracting experience that supports all offers with consistent and relevant terms across GTM entry points while enabling partners to sell/build through/with Microsoft.</a:t>
              </a:r>
            </a:p>
          </p:txBody>
        </p:sp>
      </p:grpSp>
      <p:sp>
        <p:nvSpPr>
          <p:cNvPr id="25" name="Rectangle 24">
            <a:extLst>
              <a:ext uri="{FF2B5EF4-FFF2-40B4-BE49-F238E27FC236}">
                <a16:creationId xmlns:a16="http://schemas.microsoft.com/office/drawing/2014/main" id="{B5BE0A6E-E550-4B10-BBB9-1CD5E9FDE579}"/>
              </a:ext>
            </a:extLst>
          </p:cNvPr>
          <p:cNvSpPr/>
          <p:nvPr/>
        </p:nvSpPr>
        <p:spPr>
          <a:xfrm>
            <a:off x="312951" y="3498914"/>
            <a:ext cx="6304010" cy="2308324"/>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All partners in the CSP program including CSP Resellers are required to accept the Microsoft Partner Agreement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Indirect Resellers participating in the CSP program need to work with Indirect Providers to onboard on Partner Center and to execute relevant terms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Partner Center Dashboard will be the main method of communication for all partner types including Indirect </a:t>
            </a:r>
            <a:r>
              <a:rPr lang="en-US" sz="1600" dirty="0">
                <a:solidFill>
                  <a:srgbClr val="000000"/>
                </a:solidFill>
                <a:latin typeface="Segoe UI" panose="020B0502040204020203" pitchFamily="34" charset="0"/>
                <a:cs typeface="Segoe UI" panose="020B0502040204020203" pitchFamily="34" charset="0"/>
              </a:rPr>
              <a:t>R</a:t>
            </a:r>
            <a:r>
              <a:rPr kumimoji="0" lang="en-US" sz="1600" b="0" i="0" u="none" strike="noStrike" kern="1200" cap="none" spc="0" normalizeH="0" baseline="0" noProof="0" dirty="0" err="1">
                <a:ln>
                  <a:noFill/>
                </a:ln>
                <a:solidFill>
                  <a:srgbClr val="000000"/>
                </a:solidFill>
                <a:effectLst/>
                <a:uLnTx/>
                <a:uFillTx/>
                <a:latin typeface="Segoe UI" panose="020B0502040204020203" pitchFamily="34" charset="0"/>
                <a:ea typeface="+mn-ea"/>
                <a:cs typeface="Segoe UI" panose="020B0502040204020203" pitchFamily="34" charset="0"/>
              </a:rPr>
              <a:t>esellers</a:t>
            </a:r>
            <a:endParaRPr kumimoji="0" lang="en-US" sz="16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endParaRPr>
          </a:p>
        </p:txBody>
      </p:sp>
      <p:sp>
        <p:nvSpPr>
          <p:cNvPr id="18" name="target_2" title="Icon of a target with an arrow hitting the bullseye">
            <a:extLst>
              <a:ext uri="{FF2B5EF4-FFF2-40B4-BE49-F238E27FC236}">
                <a16:creationId xmlns:a16="http://schemas.microsoft.com/office/drawing/2014/main" id="{27DDA1EF-AA1B-42E8-9E8B-EF30306EBE75}"/>
              </a:ext>
            </a:extLst>
          </p:cNvPr>
          <p:cNvSpPr>
            <a:spLocks noChangeAspect="1" noEditPoints="1"/>
          </p:cNvSpPr>
          <p:nvPr/>
        </p:nvSpPr>
        <p:spPr bwMode="auto">
          <a:xfrm>
            <a:off x="6425431" y="1816303"/>
            <a:ext cx="459727" cy="457894"/>
          </a:xfrm>
          <a:custGeom>
            <a:avLst/>
            <a:gdLst>
              <a:gd name="T0" fmla="*/ 314 w 346"/>
              <a:gd name="T1" fmla="*/ 73 h 346"/>
              <a:gd name="T2" fmla="*/ 346 w 346"/>
              <a:gd name="T3" fmla="*/ 173 h 346"/>
              <a:gd name="T4" fmla="*/ 173 w 346"/>
              <a:gd name="T5" fmla="*/ 346 h 346"/>
              <a:gd name="T6" fmla="*/ 0 w 346"/>
              <a:gd name="T7" fmla="*/ 173 h 346"/>
              <a:gd name="T8" fmla="*/ 173 w 346"/>
              <a:gd name="T9" fmla="*/ 0 h 346"/>
              <a:gd name="T10" fmla="*/ 269 w 346"/>
              <a:gd name="T11" fmla="*/ 30 h 346"/>
              <a:gd name="T12" fmla="*/ 173 w 346"/>
              <a:gd name="T13" fmla="*/ 274 h 346"/>
              <a:gd name="T14" fmla="*/ 274 w 346"/>
              <a:gd name="T15" fmla="*/ 173 h 346"/>
              <a:gd name="T16" fmla="*/ 173 w 346"/>
              <a:gd name="T17" fmla="*/ 72 h 346"/>
              <a:gd name="T18" fmla="*/ 72 w 346"/>
              <a:gd name="T19" fmla="*/ 173 h 346"/>
              <a:gd name="T20" fmla="*/ 173 w 346"/>
              <a:gd name="T21" fmla="*/ 274 h 346"/>
              <a:gd name="T22" fmla="*/ 173 w 346"/>
              <a:gd name="T23" fmla="*/ 203 h 346"/>
              <a:gd name="T24" fmla="*/ 203 w 346"/>
              <a:gd name="T25" fmla="*/ 173 h 346"/>
              <a:gd name="T26" fmla="*/ 173 w 346"/>
              <a:gd name="T27" fmla="*/ 143 h 346"/>
              <a:gd name="T28" fmla="*/ 143 w 346"/>
              <a:gd name="T29" fmla="*/ 173 h 346"/>
              <a:gd name="T30" fmla="*/ 173 w 346"/>
              <a:gd name="T31" fmla="*/ 203 h 346"/>
              <a:gd name="T32" fmla="*/ 173 w 346"/>
              <a:gd name="T33" fmla="*/ 173 h 346"/>
              <a:gd name="T34" fmla="*/ 241 w 346"/>
              <a:gd name="T35" fmla="*/ 99 h 346"/>
              <a:gd name="T36" fmla="*/ 334 w 346"/>
              <a:gd name="T37" fmla="*/ 54 h 346"/>
              <a:gd name="T38" fmla="*/ 291 w 346"/>
              <a:gd name="T39" fmla="*/ 54 h 346"/>
              <a:gd name="T40" fmla="*/ 291 w 346"/>
              <a:gd name="T41" fmla="*/ 10 h 346"/>
              <a:gd name="T42" fmla="*/ 241 w 346"/>
              <a:gd name="T43" fmla="*/ 56 h 346"/>
              <a:gd name="T44" fmla="*/ 241 w 346"/>
              <a:gd name="T45" fmla="*/ 99 h 346"/>
              <a:gd name="T46" fmla="*/ 285 w 346"/>
              <a:gd name="T47" fmla="*/ 99 h 346"/>
              <a:gd name="T48" fmla="*/ 334 w 346"/>
              <a:gd name="T49" fmla="*/ 5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6" h="346">
                <a:moveTo>
                  <a:pt x="314" y="73"/>
                </a:moveTo>
                <a:cubicBezTo>
                  <a:pt x="334" y="101"/>
                  <a:pt x="346" y="136"/>
                  <a:pt x="346" y="173"/>
                </a:cubicBezTo>
                <a:cubicBezTo>
                  <a:pt x="346" y="268"/>
                  <a:pt x="268" y="346"/>
                  <a:pt x="173" y="346"/>
                </a:cubicBezTo>
                <a:cubicBezTo>
                  <a:pt x="78" y="346"/>
                  <a:pt x="0" y="268"/>
                  <a:pt x="0" y="173"/>
                </a:cubicBezTo>
                <a:cubicBezTo>
                  <a:pt x="0" y="78"/>
                  <a:pt x="78" y="0"/>
                  <a:pt x="173" y="0"/>
                </a:cubicBezTo>
                <a:cubicBezTo>
                  <a:pt x="209" y="0"/>
                  <a:pt x="242" y="11"/>
                  <a:pt x="269" y="30"/>
                </a:cubicBezTo>
                <a:moveTo>
                  <a:pt x="173" y="274"/>
                </a:moveTo>
                <a:cubicBezTo>
                  <a:pt x="229" y="274"/>
                  <a:pt x="274" y="229"/>
                  <a:pt x="274" y="173"/>
                </a:cubicBezTo>
                <a:cubicBezTo>
                  <a:pt x="274" y="117"/>
                  <a:pt x="229" y="72"/>
                  <a:pt x="173" y="72"/>
                </a:cubicBezTo>
                <a:cubicBezTo>
                  <a:pt x="117" y="72"/>
                  <a:pt x="72" y="117"/>
                  <a:pt x="72" y="173"/>
                </a:cubicBezTo>
                <a:cubicBezTo>
                  <a:pt x="72" y="229"/>
                  <a:pt x="117" y="274"/>
                  <a:pt x="173" y="274"/>
                </a:cubicBezTo>
                <a:close/>
                <a:moveTo>
                  <a:pt x="173" y="203"/>
                </a:moveTo>
                <a:cubicBezTo>
                  <a:pt x="190" y="203"/>
                  <a:pt x="203" y="190"/>
                  <a:pt x="203" y="173"/>
                </a:cubicBezTo>
                <a:cubicBezTo>
                  <a:pt x="203" y="156"/>
                  <a:pt x="190" y="143"/>
                  <a:pt x="173" y="143"/>
                </a:cubicBezTo>
                <a:cubicBezTo>
                  <a:pt x="156" y="143"/>
                  <a:pt x="143" y="156"/>
                  <a:pt x="143" y="173"/>
                </a:cubicBezTo>
                <a:cubicBezTo>
                  <a:pt x="143" y="190"/>
                  <a:pt x="156" y="203"/>
                  <a:pt x="173" y="203"/>
                </a:cubicBezTo>
                <a:close/>
                <a:moveTo>
                  <a:pt x="173" y="173"/>
                </a:moveTo>
                <a:cubicBezTo>
                  <a:pt x="241" y="99"/>
                  <a:pt x="241" y="99"/>
                  <a:pt x="241" y="99"/>
                </a:cubicBezTo>
                <a:moveTo>
                  <a:pt x="334" y="54"/>
                </a:moveTo>
                <a:cubicBezTo>
                  <a:pt x="291" y="54"/>
                  <a:pt x="291" y="54"/>
                  <a:pt x="291" y="54"/>
                </a:cubicBezTo>
                <a:cubicBezTo>
                  <a:pt x="291" y="10"/>
                  <a:pt x="291" y="10"/>
                  <a:pt x="291" y="10"/>
                </a:cubicBezTo>
                <a:cubicBezTo>
                  <a:pt x="241" y="56"/>
                  <a:pt x="241" y="56"/>
                  <a:pt x="241" y="56"/>
                </a:cubicBezTo>
                <a:cubicBezTo>
                  <a:pt x="241" y="99"/>
                  <a:pt x="241" y="99"/>
                  <a:pt x="241" y="99"/>
                </a:cubicBezTo>
                <a:cubicBezTo>
                  <a:pt x="285" y="99"/>
                  <a:pt x="285" y="99"/>
                  <a:pt x="285" y="99"/>
                </a:cubicBezTo>
                <a:lnTo>
                  <a:pt x="334" y="54"/>
                </a:lnTo>
                <a:close/>
              </a:path>
            </a:pathLst>
          </a:custGeom>
          <a:noFill/>
          <a:ln w="19050" cap="flat">
            <a:solidFill>
              <a:schemeClr val="accent1"/>
            </a:solidFill>
            <a:prstDash val="soli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nvGrpSpPr>
          <p:cNvPr id="16" name="Group 15">
            <a:extLst>
              <a:ext uri="{FF2B5EF4-FFF2-40B4-BE49-F238E27FC236}">
                <a16:creationId xmlns:a16="http://schemas.microsoft.com/office/drawing/2014/main" id="{C87BD4D3-F06F-45C2-9263-8FF3AE62A58C}"/>
              </a:ext>
            </a:extLst>
          </p:cNvPr>
          <p:cNvGrpSpPr/>
          <p:nvPr/>
        </p:nvGrpSpPr>
        <p:grpSpPr>
          <a:xfrm>
            <a:off x="7271953" y="1053168"/>
            <a:ext cx="4361688" cy="5413248"/>
            <a:chOff x="7271953" y="1053168"/>
            <a:chExt cx="4361688" cy="5413248"/>
          </a:xfrm>
        </p:grpSpPr>
        <p:grpSp>
          <p:nvGrpSpPr>
            <p:cNvPr id="13" name="Group 12">
              <a:extLst>
                <a:ext uri="{FF2B5EF4-FFF2-40B4-BE49-F238E27FC236}">
                  <a16:creationId xmlns:a16="http://schemas.microsoft.com/office/drawing/2014/main" id="{D1D73961-3F9A-4BF4-9F79-BDD9CCDB4051}"/>
                </a:ext>
              </a:extLst>
            </p:cNvPr>
            <p:cNvGrpSpPr/>
            <p:nvPr/>
          </p:nvGrpSpPr>
          <p:grpSpPr>
            <a:xfrm>
              <a:off x="7271953" y="1053168"/>
              <a:ext cx="4361688" cy="5413248"/>
              <a:chOff x="7271953" y="1053168"/>
              <a:chExt cx="4361688" cy="5413248"/>
            </a:xfrm>
          </p:grpSpPr>
          <p:sp>
            <p:nvSpPr>
              <p:cNvPr id="12" name="Arrow: Right 11">
                <a:extLst>
                  <a:ext uri="{FF2B5EF4-FFF2-40B4-BE49-F238E27FC236}">
                    <a16:creationId xmlns:a16="http://schemas.microsoft.com/office/drawing/2014/main" id="{0F56BD03-C65F-44F8-9270-9653C1357395}"/>
                  </a:ext>
                </a:extLst>
              </p:cNvPr>
              <p:cNvSpPr/>
              <p:nvPr/>
            </p:nvSpPr>
            <p:spPr bwMode="auto">
              <a:xfrm>
                <a:off x="7271953" y="1053168"/>
                <a:ext cx="4361688" cy="5413248"/>
              </a:xfrm>
              <a:prstGeom prst="rightArrow">
                <a:avLst>
                  <a:gd name="adj1" fmla="val 100000"/>
                  <a:gd name="adj2" fmla="val 0"/>
                </a:avLst>
              </a:prstGeom>
              <a:solidFill>
                <a:schemeClr val="bg1"/>
              </a:solidFill>
              <a:ln>
                <a:solidFill>
                  <a:srgbClr val="E6E6E6"/>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5760" tIns="91440" rIns="182880" bIns="91440" numCol="1" spcCol="0" rtlCol="0" fromWordArt="0" anchor="ctr" anchorCtr="0" forceAA="0" compatLnSpc="1">
                <a:prstTxWarp prst="textNoShape">
                  <a:avLst/>
                </a:prstTxWarp>
                <a:noAutofit/>
              </a:bodyPr>
              <a:lstStyle/>
              <a:p>
                <a:pPr marL="0" marR="0" lvl="0" indent="0" algn="l" defTabSz="914396" rtl="0" eaLnBrk="1" fontAlgn="auto" latinLnBrk="0" hangingPunct="1">
                  <a:lnSpc>
                    <a:spcPct val="100000"/>
                  </a:lnSpc>
                  <a:spcBef>
                    <a:spcPts val="0"/>
                  </a:spcBef>
                  <a:spcAft>
                    <a:spcPts val="3600"/>
                  </a:spcAft>
                  <a:buClrTx/>
                  <a:buSzTx/>
                  <a:buFontTx/>
                  <a:buNone/>
                  <a:tabLst/>
                  <a:defRPr/>
                </a:pPr>
                <a:endPar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Calibri" panose="020F0502020204030204"/>
                  <a:ea typeface="+mn-ea"/>
                  <a:cs typeface="Segoe UI Semibold" panose="020B0702040204020203" pitchFamily="34" charset="0"/>
                </a:endParaRPr>
              </a:p>
            </p:txBody>
          </p:sp>
          <p:pic>
            <p:nvPicPr>
              <p:cNvPr id="9" name="Picture 8">
                <a:extLst>
                  <a:ext uri="{FF2B5EF4-FFF2-40B4-BE49-F238E27FC236}">
                    <a16:creationId xmlns:a16="http://schemas.microsoft.com/office/drawing/2014/main" id="{1A467DCC-6668-4C88-8370-E45096AABEE7}"/>
                  </a:ext>
                </a:extLst>
              </p:cNvPr>
              <p:cNvPicPr>
                <a:picLocks noChangeAspect="1"/>
              </p:cNvPicPr>
              <p:nvPr/>
            </p:nvPicPr>
            <p:blipFill>
              <a:blip r:embed="rId3"/>
              <a:stretch>
                <a:fillRect/>
              </a:stretch>
            </p:blipFill>
            <p:spPr>
              <a:xfrm>
                <a:off x="7296203" y="1187685"/>
                <a:ext cx="4161450" cy="2489548"/>
              </a:xfrm>
              <a:prstGeom prst="rect">
                <a:avLst/>
              </a:prstGeom>
            </p:spPr>
          </p:pic>
        </p:grpSp>
        <p:pic>
          <p:nvPicPr>
            <p:cNvPr id="14" name="Picture 13">
              <a:extLst>
                <a:ext uri="{FF2B5EF4-FFF2-40B4-BE49-F238E27FC236}">
                  <a16:creationId xmlns:a16="http://schemas.microsoft.com/office/drawing/2014/main" id="{2CA1449E-D64D-4FAD-82E4-B390DA0219FC}"/>
                </a:ext>
              </a:extLst>
            </p:cNvPr>
            <p:cNvPicPr>
              <a:picLocks noChangeAspect="1"/>
            </p:cNvPicPr>
            <p:nvPr/>
          </p:nvPicPr>
          <p:blipFill>
            <a:blip r:embed="rId4"/>
            <a:stretch>
              <a:fillRect/>
            </a:stretch>
          </p:blipFill>
          <p:spPr>
            <a:xfrm>
              <a:off x="7418358" y="3727988"/>
              <a:ext cx="3917140" cy="2571282"/>
            </a:xfrm>
            <a:prstGeom prst="rect">
              <a:avLst/>
            </a:prstGeom>
          </p:spPr>
        </p:pic>
      </p:grpSp>
    </p:spTree>
    <p:extLst>
      <p:ext uri="{BB962C8B-B14F-4D97-AF65-F5344CB8AC3E}">
        <p14:creationId xmlns:p14="http://schemas.microsoft.com/office/powerpoint/2010/main" val="2466173266"/>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D41340-FCC6-4CB8-BEAF-210FB1EE17EE}"/>
              </a:ext>
            </a:extLst>
          </p:cNvPr>
          <p:cNvSpPr>
            <a:spLocks noGrp="1"/>
          </p:cNvSpPr>
          <p:nvPr>
            <p:ph type="title"/>
          </p:nvPr>
        </p:nvSpPr>
        <p:spPr>
          <a:xfrm>
            <a:off x="588263" y="457200"/>
            <a:ext cx="11018520" cy="1107996"/>
          </a:xfrm>
        </p:spPr>
        <p:txBody>
          <a:bodyPr/>
          <a:lstStyle/>
          <a:p>
            <a:r>
              <a:rPr lang="en-US" dirty="0"/>
              <a:t>How do I know if I’ve signed the Microsoft Partner Agreement?</a:t>
            </a:r>
          </a:p>
        </p:txBody>
      </p:sp>
      <p:sp>
        <p:nvSpPr>
          <p:cNvPr id="6" name="Rectangle 5">
            <a:extLst>
              <a:ext uri="{FF2B5EF4-FFF2-40B4-BE49-F238E27FC236}">
                <a16:creationId xmlns:a16="http://schemas.microsoft.com/office/drawing/2014/main" id="{AD03BEA3-6519-4C6A-9045-C798B4B60186}"/>
              </a:ext>
            </a:extLst>
          </p:cNvPr>
          <p:cNvSpPr/>
          <p:nvPr/>
        </p:nvSpPr>
        <p:spPr bwMode="auto">
          <a:xfrm>
            <a:off x="242136" y="2152049"/>
            <a:ext cx="3526752" cy="3930926"/>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GB" sz="2000" dirty="0">
                <a:gradFill>
                  <a:gsLst>
                    <a:gs pos="0">
                      <a:srgbClr val="FFFFFF"/>
                    </a:gs>
                    <a:gs pos="100000">
                      <a:srgbClr val="FFFFFF"/>
                    </a:gs>
                  </a:gsLst>
                  <a:lin ang="5400000" scaled="0"/>
                </a:gradFill>
                <a:ea typeface="Segoe UI" pitchFamily="34" charset="0"/>
                <a:cs typeface="Segoe UI" pitchFamily="34" charset="0"/>
              </a:rPr>
              <a:t>Within the “Partner profile” section of Partner Center it is possible to confirm:</a:t>
            </a:r>
          </a:p>
          <a:p>
            <a:pPr marL="342900" indent="-342900" defTabSz="932472" fontAlgn="base">
              <a:spcBef>
                <a:spcPct val="0"/>
              </a:spcBef>
              <a:spcAft>
                <a:spcPct val="0"/>
              </a:spcAft>
              <a:buFont typeface="Arial" panose="020B0604020202020204" pitchFamily="34" charset="0"/>
              <a:buChar char="•"/>
            </a:pPr>
            <a:r>
              <a:rPr lang="en-GB" sz="2000" dirty="0">
                <a:gradFill>
                  <a:gsLst>
                    <a:gs pos="0">
                      <a:srgbClr val="FFFFFF"/>
                    </a:gs>
                    <a:gs pos="100000">
                      <a:srgbClr val="FFFFFF"/>
                    </a:gs>
                  </a:gsLst>
                  <a:lin ang="5400000" scaled="0"/>
                </a:gradFill>
                <a:ea typeface="Segoe UI" pitchFamily="34" charset="0"/>
                <a:cs typeface="Segoe UI" pitchFamily="34" charset="0"/>
              </a:rPr>
              <a:t>Which partner agreement has been accepted.</a:t>
            </a:r>
          </a:p>
          <a:p>
            <a:pPr marL="342900" indent="-342900" defTabSz="932472" fontAlgn="base">
              <a:spcBef>
                <a:spcPct val="0"/>
              </a:spcBef>
              <a:spcAft>
                <a:spcPct val="0"/>
              </a:spcAft>
              <a:buFont typeface="Arial" panose="020B0604020202020204" pitchFamily="34" charset="0"/>
              <a:buChar char="•"/>
            </a:pPr>
            <a:r>
              <a:rPr lang="en-GB" sz="2000" dirty="0">
                <a:gradFill>
                  <a:gsLst>
                    <a:gs pos="0">
                      <a:srgbClr val="FFFFFF"/>
                    </a:gs>
                    <a:gs pos="100000">
                      <a:srgbClr val="FFFFFF"/>
                    </a:gs>
                  </a:gsLst>
                  <a:lin ang="5400000" scaled="0"/>
                </a:gradFill>
                <a:ea typeface="Segoe UI" pitchFamily="34" charset="0"/>
                <a:cs typeface="Segoe UI" pitchFamily="34" charset="0"/>
              </a:rPr>
              <a:t>When it was accepted.</a:t>
            </a:r>
          </a:p>
          <a:p>
            <a:pPr marL="342900" indent="-342900" defTabSz="932472" fontAlgn="base">
              <a:spcBef>
                <a:spcPct val="0"/>
              </a:spcBef>
              <a:spcAft>
                <a:spcPct val="0"/>
              </a:spcAft>
              <a:buFont typeface="Arial" panose="020B0604020202020204" pitchFamily="34" charset="0"/>
              <a:buChar char="•"/>
            </a:pPr>
            <a:r>
              <a:rPr lang="en-GB" sz="2000" dirty="0">
                <a:gradFill>
                  <a:gsLst>
                    <a:gs pos="0">
                      <a:srgbClr val="FFFFFF"/>
                    </a:gs>
                    <a:gs pos="100000">
                      <a:srgbClr val="FFFFFF"/>
                    </a:gs>
                  </a:gsLst>
                  <a:lin ang="5400000" scaled="0"/>
                </a:gradFill>
                <a:ea typeface="Segoe UI" pitchFamily="34" charset="0"/>
                <a:cs typeface="Segoe UI" pitchFamily="34" charset="0"/>
              </a:rPr>
              <a:t>Who in your organization accepted the terms.</a:t>
            </a:r>
          </a:p>
        </p:txBody>
      </p:sp>
      <p:grpSp>
        <p:nvGrpSpPr>
          <p:cNvPr id="11" name="Group 10">
            <a:extLst>
              <a:ext uri="{FF2B5EF4-FFF2-40B4-BE49-F238E27FC236}">
                <a16:creationId xmlns:a16="http://schemas.microsoft.com/office/drawing/2014/main" id="{C98DD72B-E002-4E98-995B-F8E664613C7E}"/>
              </a:ext>
            </a:extLst>
          </p:cNvPr>
          <p:cNvGrpSpPr/>
          <p:nvPr/>
        </p:nvGrpSpPr>
        <p:grpSpPr>
          <a:xfrm>
            <a:off x="3945423" y="2152049"/>
            <a:ext cx="8012724" cy="3930926"/>
            <a:chOff x="3945423" y="2152049"/>
            <a:chExt cx="8012724" cy="3930926"/>
          </a:xfrm>
        </p:grpSpPr>
        <p:pic>
          <p:nvPicPr>
            <p:cNvPr id="7" name="Picture 6">
              <a:extLst>
                <a:ext uri="{FF2B5EF4-FFF2-40B4-BE49-F238E27FC236}">
                  <a16:creationId xmlns:a16="http://schemas.microsoft.com/office/drawing/2014/main" id="{6644177C-595D-49CA-A5E5-9E19614636C5}"/>
                </a:ext>
              </a:extLst>
            </p:cNvPr>
            <p:cNvPicPr>
              <a:picLocks noChangeAspect="1"/>
            </p:cNvPicPr>
            <p:nvPr/>
          </p:nvPicPr>
          <p:blipFill>
            <a:blip r:embed="rId2"/>
            <a:stretch>
              <a:fillRect/>
            </a:stretch>
          </p:blipFill>
          <p:spPr>
            <a:xfrm>
              <a:off x="3945423" y="2152049"/>
              <a:ext cx="7958342" cy="3930926"/>
            </a:xfrm>
            <a:prstGeom prst="rect">
              <a:avLst/>
            </a:prstGeom>
          </p:spPr>
        </p:pic>
        <p:pic>
          <p:nvPicPr>
            <p:cNvPr id="3" name="Picture 2">
              <a:extLst>
                <a:ext uri="{FF2B5EF4-FFF2-40B4-BE49-F238E27FC236}">
                  <a16:creationId xmlns:a16="http://schemas.microsoft.com/office/drawing/2014/main" id="{489EADDF-E26B-4046-A577-3C21D98FF05A}"/>
                </a:ext>
              </a:extLst>
            </p:cNvPr>
            <p:cNvPicPr>
              <a:picLocks noChangeAspect="1"/>
            </p:cNvPicPr>
            <p:nvPr/>
          </p:nvPicPr>
          <p:blipFill>
            <a:blip r:embed="rId3"/>
            <a:stretch>
              <a:fillRect/>
            </a:stretch>
          </p:blipFill>
          <p:spPr>
            <a:xfrm>
              <a:off x="7474226" y="3030607"/>
              <a:ext cx="1386094" cy="1924050"/>
            </a:xfrm>
            <a:prstGeom prst="rect">
              <a:avLst/>
            </a:prstGeom>
          </p:spPr>
        </p:pic>
        <p:pic>
          <p:nvPicPr>
            <p:cNvPr id="8" name="Picture 7">
              <a:extLst>
                <a:ext uri="{FF2B5EF4-FFF2-40B4-BE49-F238E27FC236}">
                  <a16:creationId xmlns:a16="http://schemas.microsoft.com/office/drawing/2014/main" id="{043671AB-7955-433E-B58E-7A82B873AA9B}"/>
                </a:ext>
              </a:extLst>
            </p:cNvPr>
            <p:cNvPicPr>
              <a:picLocks noChangeAspect="1"/>
            </p:cNvPicPr>
            <p:nvPr/>
          </p:nvPicPr>
          <p:blipFill>
            <a:blip r:embed="rId3"/>
            <a:stretch>
              <a:fillRect/>
            </a:stretch>
          </p:blipFill>
          <p:spPr>
            <a:xfrm>
              <a:off x="10186497" y="3475612"/>
              <a:ext cx="1771650" cy="813125"/>
            </a:xfrm>
            <a:prstGeom prst="rect">
              <a:avLst/>
            </a:prstGeom>
          </p:spPr>
        </p:pic>
        <p:pic>
          <p:nvPicPr>
            <p:cNvPr id="9" name="Picture 8">
              <a:extLst>
                <a:ext uri="{FF2B5EF4-FFF2-40B4-BE49-F238E27FC236}">
                  <a16:creationId xmlns:a16="http://schemas.microsoft.com/office/drawing/2014/main" id="{32C09AE2-98CF-45F0-B46B-10B81EB8B922}"/>
                </a:ext>
              </a:extLst>
            </p:cNvPr>
            <p:cNvPicPr>
              <a:picLocks noChangeAspect="1"/>
            </p:cNvPicPr>
            <p:nvPr/>
          </p:nvPicPr>
          <p:blipFill>
            <a:blip r:embed="rId4"/>
            <a:stretch>
              <a:fillRect/>
            </a:stretch>
          </p:blipFill>
          <p:spPr>
            <a:xfrm>
              <a:off x="5088835" y="2171927"/>
              <a:ext cx="2238545" cy="194457"/>
            </a:xfrm>
            <a:prstGeom prst="rect">
              <a:avLst/>
            </a:prstGeom>
          </p:spPr>
        </p:pic>
        <p:sp>
          <p:nvSpPr>
            <p:cNvPr id="10" name="TextBox 9">
              <a:extLst>
                <a:ext uri="{FF2B5EF4-FFF2-40B4-BE49-F238E27FC236}">
                  <a16:creationId xmlns:a16="http://schemas.microsoft.com/office/drawing/2014/main" id="{26379495-4F53-4FBF-9599-6572E920AEBA}"/>
                </a:ext>
              </a:extLst>
            </p:cNvPr>
            <p:cNvSpPr txBox="1"/>
            <p:nvPr/>
          </p:nvSpPr>
          <p:spPr>
            <a:xfrm>
              <a:off x="10480348" y="3030607"/>
              <a:ext cx="1183948" cy="553998"/>
            </a:xfrm>
            <a:prstGeom prst="rect">
              <a:avLst/>
            </a:prstGeom>
            <a:solidFill>
              <a:schemeClr val="bg1"/>
            </a:solidFill>
            <a:ln w="57150">
              <a:solidFill>
                <a:srgbClr val="FF0000"/>
              </a:solidFill>
            </a:ln>
          </p:spPr>
          <p:txBody>
            <a:bodyPr wrap="square" lIns="0" tIns="0" rIns="0" bIns="0" rtlCol="0">
              <a:spAutoFit/>
            </a:bodyPr>
            <a:lstStyle/>
            <a:p>
              <a:pPr algn="l"/>
              <a:r>
                <a:rPr lang="en-GB" sz="600" dirty="0">
                  <a:gradFill>
                    <a:gsLst>
                      <a:gs pos="2917">
                        <a:schemeClr val="tx1"/>
                      </a:gs>
                      <a:gs pos="30000">
                        <a:schemeClr val="tx1"/>
                      </a:gs>
                    </a:gsLst>
                    <a:lin ang="5400000" scaled="0"/>
                  </a:gradFill>
                </a:rPr>
                <a:t>  </a:t>
              </a:r>
            </a:p>
            <a:p>
              <a:pPr algn="l"/>
              <a:r>
                <a:rPr lang="en-GB" sz="600" dirty="0">
                  <a:gradFill>
                    <a:gsLst>
                      <a:gs pos="2917">
                        <a:schemeClr val="tx1"/>
                      </a:gs>
                      <a:gs pos="30000">
                        <a:schemeClr val="tx1"/>
                      </a:gs>
                    </a:gsLst>
                    <a:lin ang="5400000" scaled="0"/>
                  </a:gradFill>
                </a:rPr>
                <a:t>   Active</a:t>
              </a:r>
            </a:p>
            <a:p>
              <a:pPr algn="l"/>
              <a:r>
                <a:rPr lang="en-GB" sz="600" dirty="0">
                  <a:solidFill>
                    <a:srgbClr val="0070C0"/>
                  </a:solidFill>
                </a:rPr>
                <a:t>   Microsoft Partner Agreement</a:t>
              </a:r>
            </a:p>
            <a:p>
              <a:pPr algn="l"/>
              <a:r>
                <a:rPr lang="en-GB" sz="600" dirty="0">
                  <a:gradFill>
                    <a:gsLst>
                      <a:gs pos="2917">
                        <a:schemeClr val="tx1"/>
                      </a:gs>
                      <a:gs pos="30000">
                        <a:schemeClr val="tx1"/>
                      </a:gs>
                    </a:gsLst>
                    <a:lin ang="5400000" scaled="0"/>
                  </a:gradFill>
                </a:rPr>
                <a:t>   Sept 10, 2019</a:t>
              </a:r>
            </a:p>
            <a:p>
              <a:pPr algn="l"/>
              <a:r>
                <a:rPr lang="en-GB" sz="600" dirty="0">
                  <a:gradFill>
                    <a:gsLst>
                      <a:gs pos="2917">
                        <a:schemeClr val="tx1"/>
                      </a:gs>
                      <a:gs pos="30000">
                        <a:schemeClr val="tx1"/>
                      </a:gs>
                    </a:gsLst>
                    <a:lin ang="5400000" scaled="0"/>
                  </a:gradFill>
                </a:rPr>
                <a:t>   Signed by Name Here</a:t>
              </a:r>
            </a:p>
            <a:p>
              <a:pPr algn="l"/>
              <a:endParaRPr lang="en-GB" sz="600"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400798593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30F43C2-0BB6-4199-A553-6B6FD384CBA0}"/>
              </a:ext>
            </a:extLst>
          </p:cNvPr>
          <p:cNvSpPr/>
          <p:nvPr/>
        </p:nvSpPr>
        <p:spPr bwMode="auto">
          <a:xfrm>
            <a:off x="7103405" y="1583471"/>
            <a:ext cx="3378634" cy="163186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Accept the new</a:t>
            </a:r>
          </a:p>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Microsoft Partner Agreement </a:t>
            </a:r>
          </a:p>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on Partner Center </a:t>
            </a:r>
          </a:p>
        </p:txBody>
      </p:sp>
      <p:sp>
        <p:nvSpPr>
          <p:cNvPr id="2" name="Title 1">
            <a:extLst>
              <a:ext uri="{FF2B5EF4-FFF2-40B4-BE49-F238E27FC236}">
                <a16:creationId xmlns:a16="http://schemas.microsoft.com/office/drawing/2014/main" id="{C083A08E-B2DB-46A5-88D2-C9001F12B1F0}"/>
              </a:ext>
            </a:extLst>
          </p:cNvPr>
          <p:cNvSpPr>
            <a:spLocks noGrp="1"/>
          </p:cNvSpPr>
          <p:nvPr>
            <p:ph type="title"/>
          </p:nvPr>
        </p:nvSpPr>
        <p:spPr>
          <a:xfrm>
            <a:off x="588263" y="457200"/>
            <a:ext cx="11018520" cy="553998"/>
          </a:xfrm>
        </p:spPr>
        <p:txBody>
          <a:bodyPr/>
          <a:lstStyle/>
          <a:p>
            <a:r>
              <a:rPr lang="en-US" dirty="0"/>
              <a:t>How to accept the Microsoft Partner Agreement</a:t>
            </a:r>
          </a:p>
        </p:txBody>
      </p:sp>
      <p:sp>
        <p:nvSpPr>
          <p:cNvPr id="5" name="Rectangle 4">
            <a:extLst>
              <a:ext uri="{FF2B5EF4-FFF2-40B4-BE49-F238E27FC236}">
                <a16:creationId xmlns:a16="http://schemas.microsoft.com/office/drawing/2014/main" id="{AF401471-373E-470F-8B44-047B2387F656}"/>
              </a:ext>
            </a:extLst>
          </p:cNvPr>
          <p:cNvSpPr/>
          <p:nvPr/>
        </p:nvSpPr>
        <p:spPr bwMode="auto">
          <a:xfrm>
            <a:off x="1785037" y="1583472"/>
            <a:ext cx="3378634" cy="163186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Onboard as a CSP Indirect Reseller on Partner Center and accept the Microsoft Partner Agreement terms</a:t>
            </a:r>
          </a:p>
        </p:txBody>
      </p:sp>
      <p:sp>
        <p:nvSpPr>
          <p:cNvPr id="8" name="Oval 7">
            <a:extLst>
              <a:ext uri="{FF2B5EF4-FFF2-40B4-BE49-F238E27FC236}">
                <a16:creationId xmlns:a16="http://schemas.microsoft.com/office/drawing/2014/main" id="{CB34D742-BCA0-4FF0-9DE8-2D8267264A66}"/>
              </a:ext>
            </a:extLst>
          </p:cNvPr>
          <p:cNvSpPr/>
          <p:nvPr/>
        </p:nvSpPr>
        <p:spPr bwMode="auto">
          <a:xfrm>
            <a:off x="1551357" y="1445220"/>
            <a:ext cx="467360" cy="492760"/>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1</a:t>
            </a:r>
          </a:p>
        </p:txBody>
      </p:sp>
      <p:sp>
        <p:nvSpPr>
          <p:cNvPr id="10" name="Oval 9">
            <a:extLst>
              <a:ext uri="{FF2B5EF4-FFF2-40B4-BE49-F238E27FC236}">
                <a16:creationId xmlns:a16="http://schemas.microsoft.com/office/drawing/2014/main" id="{BA612FAB-6351-4C5E-B763-59F50C2FC150}"/>
              </a:ext>
            </a:extLst>
          </p:cNvPr>
          <p:cNvSpPr/>
          <p:nvPr/>
        </p:nvSpPr>
        <p:spPr bwMode="auto">
          <a:xfrm>
            <a:off x="6910678" y="1445220"/>
            <a:ext cx="467360" cy="492760"/>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2</a:t>
            </a:r>
          </a:p>
        </p:txBody>
      </p:sp>
      <p:sp>
        <p:nvSpPr>
          <p:cNvPr id="12" name="Arrow: Down 11">
            <a:extLst>
              <a:ext uri="{FF2B5EF4-FFF2-40B4-BE49-F238E27FC236}">
                <a16:creationId xmlns:a16="http://schemas.microsoft.com/office/drawing/2014/main" id="{2BD4D2A8-6036-453B-A8AD-C3FEE2EC5364}"/>
              </a:ext>
            </a:extLst>
          </p:cNvPr>
          <p:cNvSpPr/>
          <p:nvPr/>
        </p:nvSpPr>
        <p:spPr bwMode="auto">
          <a:xfrm>
            <a:off x="3113770" y="3215340"/>
            <a:ext cx="721168" cy="802640"/>
          </a:xfrm>
          <a:prstGeom prst="down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a:extLst>
              <a:ext uri="{FF2B5EF4-FFF2-40B4-BE49-F238E27FC236}">
                <a16:creationId xmlns:a16="http://schemas.microsoft.com/office/drawing/2014/main" id="{70782A93-0159-41F7-A6A7-6B461B792223}"/>
              </a:ext>
            </a:extLst>
          </p:cNvPr>
          <p:cNvSpPr txBox="1"/>
          <p:nvPr/>
        </p:nvSpPr>
        <p:spPr>
          <a:xfrm>
            <a:off x="912566" y="4197310"/>
            <a:ext cx="5123576" cy="2462213"/>
          </a:xfrm>
          <a:prstGeom prst="rect">
            <a:avLst/>
          </a:prstGeom>
          <a:noFill/>
          <a:ln>
            <a:solidFill>
              <a:schemeClr val="accent1"/>
            </a:solidFill>
          </a:ln>
        </p:spPr>
        <p:txBody>
          <a:bodyPr wrap="square" lIns="0" tIns="0" rIns="0" bIns="0" rtlCol="0" anchor="t">
            <a:spAutoFit/>
          </a:bodyPr>
          <a:lstStyle/>
          <a:p>
            <a:pPr algn="ctr"/>
            <a:endParaRPr lang="en-GB" sz="2000" dirty="0">
              <a:gradFill>
                <a:gsLst>
                  <a:gs pos="2917">
                    <a:schemeClr val="tx1"/>
                  </a:gs>
                  <a:gs pos="30000">
                    <a:schemeClr val="tx1"/>
                  </a:gs>
                </a:gsLst>
                <a:lin ang="5400000" scaled="0"/>
              </a:gradFill>
            </a:endParaRPr>
          </a:p>
          <a:p>
            <a:pPr algn="ctr"/>
            <a:r>
              <a:rPr lang="en-GB" sz="2000" dirty="0">
                <a:gradFill>
                  <a:gsLst>
                    <a:gs pos="2917">
                      <a:schemeClr val="tx1"/>
                    </a:gs>
                    <a:gs pos="30000">
                      <a:schemeClr val="tx1"/>
                    </a:gs>
                  </a:gsLst>
                  <a:lin ang="5400000" scaled="0"/>
                </a:gradFill>
              </a:rPr>
              <a:t>Indirect Resellers not onboarded to Partner Center must first </a:t>
            </a:r>
            <a:r>
              <a:rPr lang="en-GB" sz="2000">
                <a:gradFill>
                  <a:gsLst>
                    <a:gs pos="2917">
                      <a:schemeClr val="tx1"/>
                    </a:gs>
                    <a:gs pos="30000">
                      <a:schemeClr val="tx1"/>
                    </a:gs>
                  </a:gsLst>
                  <a:lin ang="5400000" scaled="0"/>
                </a:gradFill>
              </a:rPr>
              <a:t>complete onboarding. </a:t>
            </a:r>
            <a:r>
              <a:rPr lang="en-US" sz="2000" dirty="0">
                <a:gradFill>
                  <a:gsLst>
                    <a:gs pos="2917">
                      <a:schemeClr val="tx1"/>
                    </a:gs>
                    <a:gs pos="30000">
                      <a:schemeClr val="tx1"/>
                    </a:gs>
                  </a:gsLst>
                  <a:lin ang="5400000" scaled="0"/>
                </a:gradFill>
              </a:rPr>
              <a:t>Accepting the terms of the </a:t>
            </a:r>
          </a:p>
          <a:p>
            <a:pPr algn="ctr"/>
            <a:r>
              <a:rPr lang="en-US" sz="2000" dirty="0">
                <a:gradFill>
                  <a:gsLst>
                    <a:gs pos="2917">
                      <a:schemeClr val="tx1"/>
                    </a:gs>
                    <a:gs pos="30000">
                      <a:schemeClr val="tx1"/>
                    </a:gs>
                  </a:gsLst>
                  <a:lin ang="5400000" scaled="0"/>
                </a:gradFill>
              </a:rPr>
              <a:t>Microsoft Partner Agreement will be part </a:t>
            </a:r>
          </a:p>
          <a:p>
            <a:pPr algn="ctr"/>
            <a:r>
              <a:rPr lang="en-US" sz="2000" dirty="0">
                <a:gradFill>
                  <a:gsLst>
                    <a:gs pos="2917">
                      <a:schemeClr val="tx1"/>
                    </a:gs>
                    <a:gs pos="30000">
                      <a:schemeClr val="tx1"/>
                    </a:gs>
                  </a:gsLst>
                  <a:lin ang="5400000" scaled="0"/>
                </a:gradFill>
              </a:rPr>
              <a:t>of the onboarding process. Onboard today using the instructions below.</a:t>
            </a:r>
            <a:endParaRPr lang="en-GB" sz="2000" dirty="0">
              <a:gradFill>
                <a:gsLst>
                  <a:gs pos="2917">
                    <a:schemeClr val="tx1"/>
                  </a:gs>
                  <a:gs pos="30000">
                    <a:schemeClr val="tx1"/>
                  </a:gs>
                </a:gsLst>
                <a:lin ang="5400000" scaled="0"/>
              </a:gradFill>
            </a:endParaRPr>
          </a:p>
          <a:p>
            <a:pPr algn="ctr"/>
            <a:endParaRPr lang="en-US" sz="2000" b="1" dirty="0">
              <a:gradFill>
                <a:gsLst>
                  <a:gs pos="2917">
                    <a:schemeClr val="tx1"/>
                  </a:gs>
                  <a:gs pos="30000">
                    <a:schemeClr val="tx1"/>
                  </a:gs>
                </a:gsLst>
                <a:lin ang="5400000" scaled="0"/>
              </a:gradFill>
            </a:endParaRPr>
          </a:p>
        </p:txBody>
      </p:sp>
      <p:sp>
        <p:nvSpPr>
          <p:cNvPr id="16" name="Arrow: Down 15">
            <a:extLst>
              <a:ext uri="{FF2B5EF4-FFF2-40B4-BE49-F238E27FC236}">
                <a16:creationId xmlns:a16="http://schemas.microsoft.com/office/drawing/2014/main" id="{A5EB45C5-1D6B-4A75-B546-F78CF26229DD}"/>
              </a:ext>
            </a:extLst>
          </p:cNvPr>
          <p:cNvSpPr/>
          <p:nvPr/>
        </p:nvSpPr>
        <p:spPr bwMode="auto">
          <a:xfrm>
            <a:off x="8432138" y="3215340"/>
            <a:ext cx="721168" cy="802640"/>
          </a:xfrm>
          <a:prstGeom prst="down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18" name="TextBox 17">
            <a:extLst>
              <a:ext uri="{FF2B5EF4-FFF2-40B4-BE49-F238E27FC236}">
                <a16:creationId xmlns:a16="http://schemas.microsoft.com/office/drawing/2014/main" id="{A80BC2B1-4FF1-433F-876B-108461684A5E}"/>
              </a:ext>
            </a:extLst>
          </p:cNvPr>
          <p:cNvSpPr txBox="1"/>
          <p:nvPr/>
        </p:nvSpPr>
        <p:spPr>
          <a:xfrm>
            <a:off x="6230934" y="4197311"/>
            <a:ext cx="5123576" cy="2462213"/>
          </a:xfrm>
          <a:prstGeom prst="rect">
            <a:avLst/>
          </a:prstGeom>
          <a:noFill/>
          <a:ln>
            <a:solidFill>
              <a:schemeClr val="accent1"/>
            </a:solidFill>
          </a:ln>
        </p:spPr>
        <p:txBody>
          <a:bodyPr wrap="square" lIns="0" tIns="0" rIns="0" bIns="0" rtlCol="0" anchor="t">
            <a:spAutoFit/>
          </a:bodyPr>
          <a:lstStyle/>
          <a:p>
            <a:pPr algn="ctr"/>
            <a:endParaRPr lang="en-GB" sz="2000" dirty="0">
              <a:gradFill>
                <a:gsLst>
                  <a:gs pos="2917">
                    <a:schemeClr val="tx1"/>
                  </a:gs>
                  <a:gs pos="30000">
                    <a:schemeClr val="tx1"/>
                  </a:gs>
                </a:gsLst>
                <a:lin ang="5400000" scaled="0"/>
              </a:gradFill>
            </a:endParaRPr>
          </a:p>
          <a:p>
            <a:pPr algn="ctr"/>
            <a:r>
              <a:rPr lang="en-GB" sz="2000" dirty="0">
                <a:gradFill>
                  <a:gsLst>
                    <a:gs pos="2917">
                      <a:schemeClr val="tx1"/>
                    </a:gs>
                    <a:gs pos="30000">
                      <a:schemeClr val="tx1"/>
                    </a:gs>
                  </a:gsLst>
                  <a:lin ang="5400000" scaled="0"/>
                </a:gradFill>
              </a:rPr>
              <a:t>Indirect Resellers who have previously onboarded to Partner Center must log-in with Global Admin credentials and accept </a:t>
            </a:r>
          </a:p>
          <a:p>
            <a:pPr algn="ctr"/>
            <a:r>
              <a:rPr lang="en-GB" sz="2000" dirty="0">
                <a:gradFill>
                  <a:gsLst>
                    <a:gs pos="2917">
                      <a:schemeClr val="tx1"/>
                    </a:gs>
                    <a:gs pos="30000">
                      <a:schemeClr val="tx1"/>
                    </a:gs>
                  </a:gsLst>
                  <a:lin ang="5400000" scaled="0"/>
                </a:gradFill>
              </a:rPr>
              <a:t>the Microsoft Partner Agreement on the </a:t>
            </a:r>
            <a:r>
              <a:rPr lang="en-GB" sz="2000" dirty="0">
                <a:gradFill>
                  <a:gsLst>
                    <a:gs pos="2917">
                      <a:schemeClr val="tx1"/>
                    </a:gs>
                    <a:gs pos="30000">
                      <a:schemeClr val="tx1"/>
                    </a:gs>
                  </a:gsLst>
                  <a:lin ang="5400000" scaled="0"/>
                </a:gradFill>
                <a:hlinkClick r:id="rId2"/>
              </a:rPr>
              <a:t>Partner Center dashboard </a:t>
            </a:r>
            <a:r>
              <a:rPr lang="en-GB" sz="2000" dirty="0">
                <a:gradFill>
                  <a:gsLst>
                    <a:gs pos="2917">
                      <a:schemeClr val="tx1"/>
                    </a:gs>
                    <a:gs pos="30000">
                      <a:schemeClr val="tx1"/>
                    </a:gs>
                  </a:gsLst>
                  <a:lin ang="5400000" scaled="0"/>
                </a:gradFill>
              </a:rPr>
              <a:t>page prior to January 31, 2020. </a:t>
            </a:r>
          </a:p>
          <a:p>
            <a:pPr algn="ctr"/>
            <a:endParaRPr lang="en-US" sz="2000" b="1"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85189890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Questions?</a:t>
            </a:r>
            <a:endParaRPr lang="en-US" dirty="0"/>
          </a:p>
        </p:txBody>
      </p:sp>
      <p:sp>
        <p:nvSpPr>
          <p:cNvPr id="5" name="Text Placeholder 4"/>
          <p:cNvSpPr>
            <a:spLocks noGrp="1"/>
          </p:cNvSpPr>
          <p:nvPr>
            <p:ph type="body" sz="quarter" idx="12"/>
          </p:nvPr>
        </p:nvSpPr>
        <p:spPr>
          <a:xfrm>
            <a:off x="584199" y="3962400"/>
            <a:ext cx="9800771" cy="369332"/>
          </a:xfrm>
        </p:spPr>
        <p:txBody>
          <a:bodyPr/>
          <a:lstStyle/>
          <a:p>
            <a:r>
              <a:rPr lang="en-US" sz="2400" dirty="0"/>
              <a:t>View Indirect Reseller resources on the </a:t>
            </a:r>
            <a:r>
              <a:rPr lang="en-US" sz="2400" dirty="0">
                <a:hlinkClick r:id="rId3"/>
              </a:rPr>
              <a:t>CSP Gallery</a:t>
            </a:r>
            <a:endParaRPr lang="en-US" sz="2400" dirty="0"/>
          </a:p>
        </p:txBody>
      </p:sp>
      <p:sp>
        <p:nvSpPr>
          <p:cNvPr id="6" name="Text Box 3" descr="This is a copyright notice that should be included on the final slide.">
            <a:extLst>
              <a:ext uri="{FF2B5EF4-FFF2-40B4-BE49-F238E27FC236}">
                <a16:creationId xmlns:a16="http://schemas.microsoft.com/office/drawing/2014/main" id="{83F70088-9580-4E90-82CD-A6F7C6DE0587}"/>
              </a:ext>
            </a:extLst>
          </p:cNvPr>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3596981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D6B72BE-499F-409A-8953-41AE9A17565C}"/>
              </a:ext>
            </a:extLst>
          </p:cNvPr>
          <p:cNvSpPr/>
          <p:nvPr/>
        </p:nvSpPr>
        <p:spPr bwMode="auto">
          <a:xfrm>
            <a:off x="4278762" y="4255750"/>
            <a:ext cx="7502655" cy="234824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342900" indent="-342900" defTabSz="932472" fontAlgn="base">
              <a:spcBef>
                <a:spcPct val="0"/>
              </a:spcBef>
              <a:spcAft>
                <a:spcPct val="0"/>
              </a:spcAft>
              <a:buFont typeface="Arial" panose="020B0604020202020204" pitchFamily="34" charset="0"/>
              <a:buChar char="•"/>
            </a:pPr>
            <a:r>
              <a:rPr lang="en-GB" sz="2000" dirty="0">
                <a:gradFill>
                  <a:gsLst>
                    <a:gs pos="0">
                      <a:srgbClr val="FFFFFF"/>
                    </a:gs>
                    <a:gs pos="100000">
                      <a:srgbClr val="FFFFFF"/>
                    </a:gs>
                  </a:gsLst>
                  <a:lin ang="5400000" scaled="0"/>
                </a:gradFill>
                <a:ea typeface="Segoe UI" pitchFamily="34" charset="0"/>
                <a:cs typeface="Segoe UI" pitchFamily="34" charset="0"/>
              </a:rPr>
              <a:t>Indirect Resellers who have not accepted the Microsoft Partner Agreement prior to January 31, 2020 will have their CSP transactions blocked, including new orders, renewals and seats additions.</a:t>
            </a:r>
          </a:p>
        </p:txBody>
      </p:sp>
      <p:sp>
        <p:nvSpPr>
          <p:cNvPr id="14" name="Rectangle 13">
            <a:extLst>
              <a:ext uri="{FF2B5EF4-FFF2-40B4-BE49-F238E27FC236}">
                <a16:creationId xmlns:a16="http://schemas.microsoft.com/office/drawing/2014/main" id="{2AC0F887-D738-4CA0-85C2-7B22BE05F95A}"/>
              </a:ext>
            </a:extLst>
          </p:cNvPr>
          <p:cNvSpPr/>
          <p:nvPr/>
        </p:nvSpPr>
        <p:spPr bwMode="auto">
          <a:xfrm>
            <a:off x="4278763" y="303653"/>
            <a:ext cx="7502655" cy="38419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342900" lvl="0" indent="-342900" defTabSz="932742">
              <a:spcAft>
                <a:spcPts val="600"/>
              </a:spcAft>
              <a:buFont typeface="Arial" panose="020B0604020202020204" pitchFamily="34" charset="0"/>
              <a:buChar char="•"/>
              <a:defRPr/>
            </a:pPr>
            <a:r>
              <a:rPr lang="en-GB" sz="2000" dirty="0">
                <a:solidFill>
                  <a:schemeClr val="bg1"/>
                </a:solidFill>
                <a:cs typeface="Segoe UI"/>
              </a:rPr>
              <a:t>Help build trust between partners, customers and Microsoft by providing higher degree of transparency and compliant business practices.</a:t>
            </a:r>
          </a:p>
          <a:p>
            <a:pPr marL="342900" indent="-342900" defTabSz="932742">
              <a:spcAft>
                <a:spcPts val="600"/>
              </a:spcAft>
              <a:buFont typeface="Arial" panose="020B0604020202020204" pitchFamily="34" charset="0"/>
              <a:buChar char="•"/>
              <a:defRPr/>
            </a:pPr>
            <a:r>
              <a:rPr lang="en-GB" sz="2000" dirty="0">
                <a:solidFill>
                  <a:schemeClr val="bg1"/>
                </a:solidFill>
                <a:cs typeface="Segoe UI"/>
              </a:rPr>
              <a:t>Provide partners with a simple, unified, digitally executed partner agreement that contains a core set of perpetual terms and enhanced data privacy, security and compliance terms presented through a simplified contracting experience.</a:t>
            </a:r>
            <a:endParaRPr lang="en-US" sz="2000" dirty="0">
              <a:solidFill>
                <a:schemeClr val="tx1"/>
              </a:solidFill>
              <a:cs typeface="Segoe UI"/>
            </a:endParaRPr>
          </a:p>
          <a:p>
            <a:pPr marL="342900" indent="-342900" defTabSz="932742">
              <a:spcAft>
                <a:spcPts val="600"/>
              </a:spcAft>
              <a:buFont typeface="Arial" panose="020B0604020202020204" pitchFamily="34" charset="0"/>
              <a:buChar char="•"/>
              <a:defRPr/>
            </a:pPr>
            <a:r>
              <a:rPr lang="en-GB" sz="2000" dirty="0">
                <a:solidFill>
                  <a:schemeClr val="bg1"/>
                </a:solidFill>
                <a:cs typeface="Segoe UI"/>
              </a:rPr>
              <a:t>Clarify and elevate partner rights and responsibilities in response to regulatory requirements.</a:t>
            </a:r>
            <a:endParaRPr lang="en-US" sz="2000" dirty="0">
              <a:solidFill>
                <a:schemeClr val="tx1"/>
              </a:solidFill>
              <a:cs typeface="Segoe UI"/>
            </a:endParaRPr>
          </a:p>
        </p:txBody>
      </p:sp>
      <p:sp>
        <p:nvSpPr>
          <p:cNvPr id="20" name="Rectangle 19">
            <a:extLst>
              <a:ext uri="{FF2B5EF4-FFF2-40B4-BE49-F238E27FC236}">
                <a16:creationId xmlns:a16="http://schemas.microsoft.com/office/drawing/2014/main" id="{FE9154E1-34A2-483E-8F62-EEBEE04C61E1}"/>
              </a:ext>
            </a:extLst>
          </p:cNvPr>
          <p:cNvSpPr/>
          <p:nvPr/>
        </p:nvSpPr>
        <p:spPr bwMode="auto">
          <a:xfrm>
            <a:off x="614853" y="4255748"/>
            <a:ext cx="3526752" cy="2348251"/>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GB" sz="2800" dirty="0">
                <a:gradFill>
                  <a:gsLst>
                    <a:gs pos="0">
                      <a:srgbClr val="FFFFFF"/>
                    </a:gs>
                    <a:gs pos="100000">
                      <a:srgbClr val="FFFFFF"/>
                    </a:gs>
                  </a:gsLst>
                  <a:lin ang="5400000" scaled="0"/>
                </a:gradFill>
                <a:ea typeface="Segoe UI" pitchFamily="34" charset="0"/>
                <a:cs typeface="Segoe UI" pitchFamily="34" charset="0"/>
              </a:rPr>
              <a:t>Why accept the Microsoft Partner Agreement before January 31, 2020?</a:t>
            </a:r>
          </a:p>
        </p:txBody>
      </p:sp>
      <p:sp>
        <p:nvSpPr>
          <p:cNvPr id="21" name="Rectangle 20">
            <a:extLst>
              <a:ext uri="{FF2B5EF4-FFF2-40B4-BE49-F238E27FC236}">
                <a16:creationId xmlns:a16="http://schemas.microsoft.com/office/drawing/2014/main" id="{6C3574B9-19D9-45F1-8906-7D04B6E83A16}"/>
              </a:ext>
            </a:extLst>
          </p:cNvPr>
          <p:cNvSpPr/>
          <p:nvPr/>
        </p:nvSpPr>
        <p:spPr bwMode="auto">
          <a:xfrm>
            <a:off x="614852" y="303653"/>
            <a:ext cx="3526752" cy="3841969"/>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GB" sz="2800" dirty="0">
                <a:gradFill>
                  <a:gsLst>
                    <a:gs pos="0">
                      <a:srgbClr val="FFFFFF"/>
                    </a:gs>
                    <a:gs pos="100000">
                      <a:srgbClr val="FFFFFF"/>
                    </a:gs>
                  </a:gsLst>
                  <a:lin ang="5400000" scaled="0"/>
                </a:gradFill>
                <a:ea typeface="Segoe UI" pitchFamily="34" charset="0"/>
                <a:cs typeface="Segoe UI" pitchFamily="34" charset="0"/>
              </a:rPr>
              <a:t>Why have Microsoft introduced the Microsoft Partner Agreement?</a:t>
            </a:r>
          </a:p>
        </p:txBody>
      </p:sp>
    </p:spTree>
    <p:extLst>
      <p:ext uri="{BB962C8B-B14F-4D97-AF65-F5344CB8AC3E}">
        <p14:creationId xmlns:p14="http://schemas.microsoft.com/office/powerpoint/2010/main" val="418178657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FA03107-5F7F-4589-8CD1-523E76D06B7F}"/>
              </a:ext>
            </a:extLst>
          </p:cNvPr>
          <p:cNvSpPr>
            <a:spLocks noGrp="1"/>
          </p:cNvSpPr>
          <p:nvPr>
            <p:ph type="title"/>
          </p:nvPr>
        </p:nvSpPr>
        <p:spPr>
          <a:xfrm>
            <a:off x="633625" y="2526991"/>
            <a:ext cx="10242355" cy="997196"/>
          </a:xfrm>
        </p:spPr>
        <p:txBody>
          <a:bodyPr/>
          <a:lstStyle/>
          <a:p>
            <a:r>
              <a:rPr lang="en-US" dirty="0"/>
              <a:t>Onboard as a CSP Indirect Reseller on Partner Center: </a:t>
            </a:r>
            <a:r>
              <a:rPr lang="en-US" dirty="0">
                <a:solidFill>
                  <a:schemeClr val="tx1"/>
                </a:solidFill>
              </a:rPr>
              <a:t>Checklist</a:t>
            </a:r>
          </a:p>
        </p:txBody>
      </p:sp>
    </p:spTree>
    <p:extLst>
      <p:ext uri="{BB962C8B-B14F-4D97-AF65-F5344CB8AC3E}">
        <p14:creationId xmlns:p14="http://schemas.microsoft.com/office/powerpoint/2010/main" val="2955803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313A38C-85DC-4E0A-984A-E6732952A302}"/>
              </a:ext>
            </a:extLst>
          </p:cNvPr>
          <p:cNvSpPr>
            <a:spLocks noGrp="1"/>
          </p:cNvSpPr>
          <p:nvPr>
            <p:ph type="title"/>
          </p:nvPr>
        </p:nvSpPr>
        <p:spPr/>
        <p:txBody>
          <a:bodyPr/>
          <a:lstStyle/>
          <a:p>
            <a:r>
              <a:rPr lang="en-US" dirty="0"/>
              <a:t>MPN ID for Enrollment</a:t>
            </a:r>
            <a:br>
              <a:rPr lang="en-US" dirty="0"/>
            </a:br>
            <a:endParaRPr lang="en-US" dirty="0"/>
          </a:p>
        </p:txBody>
      </p:sp>
      <p:sp>
        <p:nvSpPr>
          <p:cNvPr id="5" name="Text Placeholder 4"/>
          <p:cNvSpPr>
            <a:spLocks noGrp="1"/>
          </p:cNvSpPr>
          <p:nvPr>
            <p:ph sz="half" idx="1"/>
          </p:nvPr>
        </p:nvSpPr>
        <p:spPr>
          <a:xfrm>
            <a:off x="426000" y="1857376"/>
            <a:ext cx="3193500" cy="4247317"/>
          </a:xfrm>
        </p:spPr>
        <p:txBody>
          <a:bodyPr/>
          <a:lstStyle/>
          <a:p>
            <a:pPr lvl="0" defTabSz="914367">
              <a:lnSpc>
                <a:spcPct val="90000"/>
              </a:lnSpc>
              <a:spcBef>
                <a:spcPts val="0"/>
              </a:spcBef>
              <a:spcAft>
                <a:spcPts val="1200"/>
              </a:spcAft>
              <a:buSzTx/>
              <a:buFontTx/>
              <a:buAutoNum type="arabicPeriod"/>
              <a:defRPr/>
            </a:pPr>
            <a:r>
              <a:rPr lang="en-US" sz="1600" dirty="0">
                <a:solidFill>
                  <a:schemeClr val="bg1"/>
                </a:solidFill>
                <a:latin typeface="Segoe UI" panose="020B0502040204020203" pitchFamily="34" charset="0"/>
              </a:rPr>
              <a:t> MPN ID for enrollment</a:t>
            </a:r>
          </a:p>
          <a:p>
            <a:pPr marL="457183" lvl="1" indent="0" defTabSz="914367">
              <a:spcBef>
                <a:spcPts val="0"/>
              </a:spcBef>
              <a:spcAft>
                <a:spcPts val="1200"/>
              </a:spcAft>
              <a:buSzTx/>
              <a:buNone/>
              <a:defRPr/>
            </a:pPr>
            <a:r>
              <a:rPr lang="en-US" sz="1600" dirty="0">
                <a:solidFill>
                  <a:schemeClr val="bg1"/>
                </a:solidFill>
                <a:latin typeface="Segoe UI" panose="020B0502040204020203" pitchFamily="34" charset="0"/>
                <a:cs typeface="Segoe UI" panose="020B0502040204020203" pitchFamily="34" charset="0"/>
              </a:rPr>
              <a:t>Do you have an MPN ID specific to each location being enrolled? Or do you have the admin credentials from your company’s MPN account in case you need to create new ID numbers? </a:t>
            </a:r>
          </a:p>
          <a:p>
            <a:pPr marL="457183" lvl="1" indent="0" defTabSz="914367">
              <a:spcBef>
                <a:spcPts val="0"/>
              </a:spcBef>
              <a:buSzTx/>
              <a:buNone/>
              <a:defRPr/>
            </a:pPr>
            <a:r>
              <a:rPr lang="en-US" sz="1600" dirty="0">
                <a:solidFill>
                  <a:schemeClr val="bg1"/>
                </a:solidFill>
                <a:latin typeface="Segoe UI" panose="020B0502040204020203" pitchFamily="34" charset="0"/>
                <a:cs typeface="Segoe UI" panose="020B0502040204020203" pitchFamily="34" charset="0"/>
              </a:rPr>
              <a:t>To register for an MPN ID, start </a:t>
            </a:r>
            <a:r>
              <a:rPr lang="en-US" sz="1600" u="sng" dirty="0">
                <a:solidFill>
                  <a:schemeClr val="bg1"/>
                </a:solidFill>
                <a:latin typeface="Segoe UI" panose="020B0502040204020203"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here</a:t>
            </a:r>
            <a:r>
              <a:rPr lang="en-US" sz="1600" dirty="0">
                <a:solidFill>
                  <a:schemeClr val="bg1"/>
                </a:solidFill>
                <a:latin typeface="Segoe UI" panose="020B0502040204020203" pitchFamily="34" charset="0"/>
                <a:cs typeface="Segoe UI" panose="020B0502040204020203" pitchFamily="34" charset="0"/>
              </a:rPr>
              <a:t>, click the </a:t>
            </a:r>
            <a:r>
              <a:rPr lang="en-US" sz="1600" b="1" dirty="0">
                <a:solidFill>
                  <a:schemeClr val="bg1"/>
                </a:solidFill>
                <a:latin typeface="Segoe UI" panose="020B0502040204020203" pitchFamily="34" charset="0"/>
                <a:cs typeface="Segoe UI" panose="020B0502040204020203" pitchFamily="34" charset="0"/>
              </a:rPr>
              <a:t>Enroll</a:t>
            </a:r>
            <a:r>
              <a:rPr lang="en-US" sz="1600" dirty="0">
                <a:solidFill>
                  <a:schemeClr val="bg1"/>
                </a:solidFill>
                <a:latin typeface="Segoe UI" panose="020B0502040204020203" pitchFamily="34" charset="0"/>
                <a:cs typeface="Segoe UI" panose="020B0502040204020203" pitchFamily="34" charset="0"/>
              </a:rPr>
              <a:t> link, and complete the process, or add a location under your parent ID in your MPN account in Partner Center.</a:t>
            </a:r>
          </a:p>
          <a:p>
            <a:endParaRPr lang="en-US" dirty="0">
              <a:solidFill>
                <a:schemeClr val="bg1"/>
              </a:solidFill>
              <a:latin typeface="Segoe UI" panose="020B0502040204020203" pitchFamily="34" charset="0"/>
            </a:endParaRPr>
          </a:p>
        </p:txBody>
      </p:sp>
      <p:pic>
        <p:nvPicPr>
          <p:cNvPr id="2" name="Picture 1">
            <a:extLst>
              <a:ext uri="{FF2B5EF4-FFF2-40B4-BE49-F238E27FC236}">
                <a16:creationId xmlns:a16="http://schemas.microsoft.com/office/drawing/2014/main" id="{D3EE5C93-C4D5-4205-8BF9-7EBF1C7D7E81}"/>
              </a:ext>
            </a:extLst>
          </p:cNvPr>
          <p:cNvPicPr>
            <a:picLocks noChangeAspect="1"/>
          </p:cNvPicPr>
          <p:nvPr/>
        </p:nvPicPr>
        <p:blipFill rotWithShape="1">
          <a:blip r:embed="rId4"/>
          <a:srcRect b="7568"/>
          <a:stretch/>
        </p:blipFill>
        <p:spPr>
          <a:xfrm>
            <a:off x="4807732" y="1503000"/>
            <a:ext cx="6646126" cy="3852000"/>
          </a:xfrm>
          <a:prstGeom prst="rect">
            <a:avLst/>
          </a:prstGeom>
        </p:spPr>
      </p:pic>
      <p:sp>
        <p:nvSpPr>
          <p:cNvPr id="10" name="Oval 9">
            <a:extLst>
              <a:ext uri="{FF2B5EF4-FFF2-40B4-BE49-F238E27FC236}">
                <a16:creationId xmlns:a16="http://schemas.microsoft.com/office/drawing/2014/main" id="{CB1648D7-0100-488E-8D60-150C7C2E44C7}"/>
              </a:ext>
            </a:extLst>
          </p:cNvPr>
          <p:cNvSpPr/>
          <p:nvPr/>
        </p:nvSpPr>
        <p:spPr bwMode="auto">
          <a:xfrm>
            <a:off x="7116873" y="3810242"/>
            <a:ext cx="886691" cy="341584"/>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a:extLst>
              <a:ext uri="{FF2B5EF4-FFF2-40B4-BE49-F238E27FC236}">
                <a16:creationId xmlns:a16="http://schemas.microsoft.com/office/drawing/2014/main" id="{D91FD2B2-3336-467F-A2E2-5292666C0D6A}"/>
              </a:ext>
            </a:extLst>
          </p:cNvPr>
          <p:cNvSpPr/>
          <p:nvPr/>
        </p:nvSpPr>
        <p:spPr>
          <a:xfrm>
            <a:off x="4068873" y="5634890"/>
            <a:ext cx="8123127" cy="1200329"/>
          </a:xfrm>
          <a:prstGeom prst="rect">
            <a:avLst/>
          </a:prstGeom>
        </p:spPr>
        <p:txBody>
          <a:bodyPr wrap="square">
            <a:spAutoFit/>
          </a:bodyPr>
          <a:lstStyle/>
          <a:p>
            <a:r>
              <a:rPr lang="en-US" dirty="0">
                <a:latin typeface="Corbel" panose="020B0503020204020204" pitchFamily="34" charset="0"/>
                <a:ea typeface="SimSun" panose="02010600030101010101" pitchFamily="2" charset="-122"/>
                <a:cs typeface="Segoe UI" panose="020B0502040204020203" pitchFamily="34" charset="0"/>
              </a:rPr>
              <a:t>Note:  When onboarding, you will need to use an active MPN ID that is in the same country as the one you are onboarding to Partner Center as an Indirect Reseller. </a:t>
            </a:r>
            <a:r>
              <a:rPr lang="en-GB" dirty="0">
                <a:latin typeface="Corbel" panose="020B0503020204020204" pitchFamily="34" charset="0"/>
                <a:ea typeface="SimSun" panose="02010600030101010101" pitchFamily="2" charset="-122"/>
                <a:cs typeface="Segoe UI" panose="020B0502040204020203" pitchFamily="34" charset="0"/>
              </a:rPr>
              <a:t>It is recommended you use the same MPN ID you have previously submitted to your Indirect Provider to transact in the CSP program</a:t>
            </a:r>
            <a:r>
              <a:rPr lang="en-US" dirty="0">
                <a:latin typeface="Corbel" panose="020B0503020204020204" pitchFamily="34" charset="0"/>
                <a:ea typeface="SimSun" panose="02010600030101010101" pitchFamily="2" charset="-122"/>
                <a:cs typeface="Segoe UI" panose="020B0502040204020203" pitchFamily="34" charset="0"/>
              </a:rPr>
              <a:t>.</a:t>
            </a:r>
            <a:endParaRPr lang="en-GB" dirty="0"/>
          </a:p>
        </p:txBody>
      </p:sp>
    </p:spTree>
    <p:extLst>
      <p:ext uri="{BB962C8B-B14F-4D97-AF65-F5344CB8AC3E}">
        <p14:creationId xmlns:p14="http://schemas.microsoft.com/office/powerpoint/2010/main" val="363585291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3E8C9DE3-CBDD-4EB6-9F9D-5641D2479A50}"/>
              </a:ext>
            </a:extLst>
          </p:cNvPr>
          <p:cNvSpPr>
            <a:spLocks noGrp="1"/>
          </p:cNvSpPr>
          <p:nvPr>
            <p:ph type="title"/>
          </p:nvPr>
        </p:nvSpPr>
        <p:spPr/>
        <p:txBody>
          <a:bodyPr/>
          <a:lstStyle/>
          <a:p>
            <a:r>
              <a:rPr lang="en-US"/>
              <a:t>Credentials for Enrollment</a:t>
            </a:r>
          </a:p>
        </p:txBody>
      </p:sp>
      <p:sp>
        <p:nvSpPr>
          <p:cNvPr id="5" name="Text Placeholder 4"/>
          <p:cNvSpPr>
            <a:spLocks noGrp="1"/>
          </p:cNvSpPr>
          <p:nvPr>
            <p:ph sz="half" idx="1"/>
          </p:nvPr>
        </p:nvSpPr>
        <p:spPr>
          <a:xfrm>
            <a:off x="426000" y="1857375"/>
            <a:ext cx="3145875" cy="2868478"/>
          </a:xfrm>
        </p:spPr>
        <p:txBody>
          <a:bodyPr/>
          <a:lstStyle/>
          <a:p>
            <a:pPr>
              <a:spcAft>
                <a:spcPts val="1200"/>
              </a:spcAft>
              <a:buFont typeface="+mj-lt"/>
              <a:buAutoNum type="arabicPeriod" startAt="2"/>
            </a:pPr>
            <a:r>
              <a:rPr lang="en-US" sz="1600" dirty="0">
                <a:solidFill>
                  <a:schemeClr val="bg1"/>
                </a:solidFill>
                <a:latin typeface="Segoe UI" panose="020B0502040204020203" pitchFamily="34" charset="0"/>
              </a:rPr>
              <a:t> Credentials for enrollment</a:t>
            </a:r>
          </a:p>
          <a:p>
            <a:pPr marL="457200" lvl="1" indent="0">
              <a:spcAft>
                <a:spcPts val="1200"/>
              </a:spcAft>
              <a:buNone/>
            </a:pPr>
            <a:r>
              <a:rPr lang="en-US" sz="1600" dirty="0">
                <a:solidFill>
                  <a:schemeClr val="bg1"/>
                </a:solidFill>
                <a:latin typeface="Segoe UI" panose="020B0502040204020203" pitchFamily="34" charset="0"/>
                <a:cs typeface="Segoe UI" panose="020B0502040204020203" pitchFamily="34" charset="0"/>
              </a:rPr>
              <a:t>Do you have an existing Microsoft global admin login associated with the country of enrollment that you will use to sign into the enrollment form? </a:t>
            </a:r>
          </a:p>
          <a:p>
            <a:pPr marL="457200" lvl="1" indent="0">
              <a:buNone/>
            </a:pPr>
            <a:r>
              <a:rPr lang="en-US" sz="1600" dirty="0">
                <a:solidFill>
                  <a:schemeClr val="bg1"/>
                </a:solidFill>
                <a:latin typeface="Segoe UI" panose="020B0502040204020203" pitchFamily="34" charset="0"/>
                <a:cs typeface="Segoe UI" panose="020B0502040204020203" pitchFamily="34" charset="0"/>
              </a:rPr>
              <a:t>If not, you will need to create a new global admin account for CSP </a:t>
            </a:r>
            <a:r>
              <a:rPr lang="en-US" sz="1600" dirty="0">
                <a:solidFill>
                  <a:schemeClr val="bg1"/>
                </a:solidFill>
                <a:latin typeface="Segoe UI" panose="020B0502040204020203"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here</a:t>
            </a:r>
            <a:r>
              <a:rPr lang="en-US" sz="1600" dirty="0">
                <a:solidFill>
                  <a:schemeClr val="bg1"/>
                </a:solidFill>
                <a:latin typeface="Segoe UI" panose="020B0502040204020203" pitchFamily="34" charset="0"/>
                <a:cs typeface="Segoe UI" panose="020B0502040204020203" pitchFamily="34" charset="0"/>
              </a:rPr>
              <a:t>.</a:t>
            </a:r>
          </a:p>
        </p:txBody>
      </p:sp>
      <p:pic>
        <p:nvPicPr>
          <p:cNvPr id="9" name="Picture 8">
            <a:extLst>
              <a:ext uri="{FF2B5EF4-FFF2-40B4-BE49-F238E27FC236}">
                <a16:creationId xmlns:a16="http://schemas.microsoft.com/office/drawing/2014/main" id="{4A15D081-1568-4915-9E02-BC25C1D2A6AE}"/>
              </a:ext>
            </a:extLst>
          </p:cNvPr>
          <p:cNvPicPr>
            <a:picLocks noChangeAspect="1"/>
          </p:cNvPicPr>
          <p:nvPr/>
        </p:nvPicPr>
        <p:blipFill>
          <a:blip r:embed="rId4"/>
          <a:stretch>
            <a:fillRect/>
          </a:stretch>
        </p:blipFill>
        <p:spPr>
          <a:xfrm>
            <a:off x="6030433" y="2019869"/>
            <a:ext cx="5627769" cy="2818262"/>
          </a:xfrm>
          <a:prstGeom prst="rect">
            <a:avLst/>
          </a:prstGeom>
        </p:spPr>
      </p:pic>
    </p:spTree>
    <p:extLst>
      <p:ext uri="{BB962C8B-B14F-4D97-AF65-F5344CB8AC3E}">
        <p14:creationId xmlns:p14="http://schemas.microsoft.com/office/powerpoint/2010/main" val="47116151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64978-237A-42DB-A555-92EACA2E8370}"/>
              </a:ext>
            </a:extLst>
          </p:cNvPr>
          <p:cNvSpPr>
            <a:spLocks noGrp="1"/>
          </p:cNvSpPr>
          <p:nvPr>
            <p:ph type="title"/>
          </p:nvPr>
        </p:nvSpPr>
        <p:spPr>
          <a:xfrm>
            <a:off x="426000" y="342000"/>
            <a:ext cx="3595494" cy="1363663"/>
          </a:xfrm>
        </p:spPr>
        <p:txBody>
          <a:bodyPr/>
          <a:lstStyle/>
          <a:p>
            <a:r>
              <a:rPr lang="en-US" sz="2800"/>
              <a:t>Legal Business Name and Address for Enrollment</a:t>
            </a:r>
          </a:p>
        </p:txBody>
      </p:sp>
      <p:sp>
        <p:nvSpPr>
          <p:cNvPr id="5" name="Text Placeholder 4"/>
          <p:cNvSpPr>
            <a:spLocks noGrp="1"/>
          </p:cNvSpPr>
          <p:nvPr>
            <p:ph sz="half" idx="1"/>
          </p:nvPr>
        </p:nvSpPr>
        <p:spPr>
          <a:xfrm>
            <a:off x="426000" y="1857376"/>
            <a:ext cx="3140076" cy="4099584"/>
          </a:xfrm>
        </p:spPr>
        <p:txBody>
          <a:bodyPr/>
          <a:lstStyle/>
          <a:p>
            <a:pPr>
              <a:spcAft>
                <a:spcPts val="1200"/>
              </a:spcAft>
              <a:buFont typeface="+mj-lt"/>
              <a:buAutoNum type="arabicPeriod" startAt="3"/>
            </a:pPr>
            <a:r>
              <a:rPr lang="en-US" sz="1600">
                <a:solidFill>
                  <a:schemeClr val="bg1"/>
                </a:solidFill>
                <a:latin typeface="Segoe UI" panose="020B0502040204020203" pitchFamily="34" charset="0"/>
              </a:rPr>
              <a:t> Legal business name and address for enrollment</a:t>
            </a:r>
          </a:p>
          <a:p>
            <a:pPr marL="457200" lvl="1" indent="0">
              <a:spcAft>
                <a:spcPts val="1200"/>
              </a:spcAft>
              <a:buNone/>
            </a:pPr>
            <a:r>
              <a:rPr lang="en-US" sz="1600">
                <a:solidFill>
                  <a:schemeClr val="bg1"/>
                </a:solidFill>
                <a:latin typeface="Segoe UI" panose="020B0502040204020203" pitchFamily="34" charset="0"/>
                <a:cs typeface="Segoe UI" panose="020B0502040204020203" pitchFamily="34" charset="0"/>
              </a:rPr>
              <a:t>Do you have a registered legal business name, address, and phone number for each location you plan to enroll?</a:t>
            </a:r>
          </a:p>
          <a:p>
            <a:pPr marL="457200" lvl="1" indent="0">
              <a:buNone/>
            </a:pPr>
            <a:r>
              <a:rPr lang="en-US" sz="1600">
                <a:solidFill>
                  <a:schemeClr val="bg1"/>
                </a:solidFill>
                <a:latin typeface="Segoe UI" panose="020B0502040204020203" pitchFamily="34" charset="0"/>
                <a:cs typeface="Segoe UI" panose="020B0502040204020203" pitchFamily="34" charset="0"/>
              </a:rPr>
              <a:t>When submitting the enrollment form you will need to ensure that you enter your correct registered legal business name, address, and phone number, and each is up-to-date. This will assist you in going through any of our verification processes.</a:t>
            </a:r>
          </a:p>
        </p:txBody>
      </p:sp>
      <p:grpSp>
        <p:nvGrpSpPr>
          <p:cNvPr id="6" name="Group 5">
            <a:extLst>
              <a:ext uri="{FF2B5EF4-FFF2-40B4-BE49-F238E27FC236}">
                <a16:creationId xmlns:a16="http://schemas.microsoft.com/office/drawing/2014/main" id="{4735A077-40AC-4539-A9AE-7A137D8B9696}"/>
              </a:ext>
            </a:extLst>
          </p:cNvPr>
          <p:cNvGrpSpPr/>
          <p:nvPr/>
        </p:nvGrpSpPr>
        <p:grpSpPr>
          <a:xfrm>
            <a:off x="6046987" y="1237415"/>
            <a:ext cx="4162425" cy="4383169"/>
            <a:chOff x="271463" y="5253039"/>
            <a:chExt cx="633413" cy="727075"/>
          </a:xfrm>
        </p:grpSpPr>
        <p:sp>
          <p:nvSpPr>
            <p:cNvPr id="10" name="Oval 496">
              <a:extLst>
                <a:ext uri="{FF2B5EF4-FFF2-40B4-BE49-F238E27FC236}">
                  <a16:creationId xmlns:a16="http://schemas.microsoft.com/office/drawing/2014/main" id="{96F664C4-703F-459E-BE81-E3595FEE7E50}"/>
                </a:ext>
              </a:extLst>
            </p:cNvPr>
            <p:cNvSpPr>
              <a:spLocks noChangeArrowheads="1"/>
            </p:cNvSpPr>
            <p:nvPr/>
          </p:nvSpPr>
          <p:spPr bwMode="auto">
            <a:xfrm>
              <a:off x="333376" y="5554664"/>
              <a:ext cx="38100" cy="38100"/>
            </a:xfrm>
            <a:prstGeom prst="ellipse">
              <a:avLst/>
            </a:pr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497">
              <a:extLst>
                <a:ext uri="{FF2B5EF4-FFF2-40B4-BE49-F238E27FC236}">
                  <a16:creationId xmlns:a16="http://schemas.microsoft.com/office/drawing/2014/main" id="{B0A42E86-3E40-43F7-878C-0538B68A1251}"/>
                </a:ext>
              </a:extLst>
            </p:cNvPr>
            <p:cNvSpPr>
              <a:spLocks noChangeArrowheads="1"/>
            </p:cNvSpPr>
            <p:nvPr/>
          </p:nvSpPr>
          <p:spPr bwMode="auto">
            <a:xfrm>
              <a:off x="427038" y="5253039"/>
              <a:ext cx="477838" cy="163513"/>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498">
              <a:extLst>
                <a:ext uri="{FF2B5EF4-FFF2-40B4-BE49-F238E27FC236}">
                  <a16:creationId xmlns:a16="http://schemas.microsoft.com/office/drawing/2014/main" id="{E0375B88-8241-4120-B2C4-8F93E3EE1D8B}"/>
                </a:ext>
              </a:extLst>
            </p:cNvPr>
            <p:cNvSpPr>
              <a:spLocks noChangeArrowheads="1"/>
            </p:cNvSpPr>
            <p:nvPr/>
          </p:nvSpPr>
          <p:spPr bwMode="auto">
            <a:xfrm>
              <a:off x="427038" y="5416551"/>
              <a:ext cx="477838" cy="56356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499">
              <a:extLst>
                <a:ext uri="{FF2B5EF4-FFF2-40B4-BE49-F238E27FC236}">
                  <a16:creationId xmlns:a16="http://schemas.microsoft.com/office/drawing/2014/main" id="{2C6BE00D-691C-4C7E-8C43-9EF961E4EACB}"/>
                </a:ext>
              </a:extLst>
            </p:cNvPr>
            <p:cNvSpPr>
              <a:spLocks/>
            </p:cNvSpPr>
            <p:nvPr/>
          </p:nvSpPr>
          <p:spPr bwMode="auto">
            <a:xfrm>
              <a:off x="563563" y="5270501"/>
              <a:ext cx="201613" cy="128588"/>
            </a:xfrm>
            <a:custGeom>
              <a:avLst/>
              <a:gdLst>
                <a:gd name="T0" fmla="*/ 63 w 127"/>
                <a:gd name="T1" fmla="*/ 0 h 81"/>
                <a:gd name="T2" fmla="*/ 0 w 127"/>
                <a:gd name="T3" fmla="*/ 81 h 81"/>
                <a:gd name="T4" fmla="*/ 127 w 127"/>
                <a:gd name="T5" fmla="*/ 81 h 81"/>
                <a:gd name="T6" fmla="*/ 63 w 127"/>
                <a:gd name="T7" fmla="*/ 0 h 81"/>
              </a:gdLst>
              <a:ahLst/>
              <a:cxnLst>
                <a:cxn ang="0">
                  <a:pos x="T0" y="T1"/>
                </a:cxn>
                <a:cxn ang="0">
                  <a:pos x="T2" y="T3"/>
                </a:cxn>
                <a:cxn ang="0">
                  <a:pos x="T4" y="T5"/>
                </a:cxn>
                <a:cxn ang="0">
                  <a:pos x="T6" y="T7"/>
                </a:cxn>
              </a:cxnLst>
              <a:rect l="0" t="0" r="r" b="b"/>
              <a:pathLst>
                <a:path w="127" h="81">
                  <a:moveTo>
                    <a:pt x="63" y="0"/>
                  </a:moveTo>
                  <a:lnTo>
                    <a:pt x="0" y="81"/>
                  </a:lnTo>
                  <a:lnTo>
                    <a:pt x="127" y="81"/>
                  </a:lnTo>
                  <a:lnTo>
                    <a:pt x="63" y="0"/>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500">
              <a:extLst>
                <a:ext uri="{FF2B5EF4-FFF2-40B4-BE49-F238E27FC236}">
                  <a16:creationId xmlns:a16="http://schemas.microsoft.com/office/drawing/2014/main" id="{3CEDB144-83F8-4237-A9F9-0BDDD95A514F}"/>
                </a:ext>
              </a:extLst>
            </p:cNvPr>
            <p:cNvSpPr>
              <a:spLocks noChangeArrowheads="1"/>
            </p:cNvSpPr>
            <p:nvPr/>
          </p:nvSpPr>
          <p:spPr bwMode="auto">
            <a:xfrm>
              <a:off x="803276" y="5353051"/>
              <a:ext cx="55563"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501">
              <a:extLst>
                <a:ext uri="{FF2B5EF4-FFF2-40B4-BE49-F238E27FC236}">
                  <a16:creationId xmlns:a16="http://schemas.microsoft.com/office/drawing/2014/main" id="{88082F3C-18E4-4034-87AF-F6611053E647}"/>
                </a:ext>
              </a:extLst>
            </p:cNvPr>
            <p:cNvSpPr>
              <a:spLocks/>
            </p:cNvSpPr>
            <p:nvPr/>
          </p:nvSpPr>
          <p:spPr bwMode="auto">
            <a:xfrm>
              <a:off x="803276" y="5305426"/>
              <a:ext cx="55563" cy="41275"/>
            </a:xfrm>
            <a:custGeom>
              <a:avLst/>
              <a:gdLst>
                <a:gd name="T0" fmla="*/ 35 w 35"/>
                <a:gd name="T1" fmla="*/ 26 h 26"/>
                <a:gd name="T2" fmla="*/ 0 w 35"/>
                <a:gd name="T3" fmla="*/ 26 h 26"/>
                <a:gd name="T4" fmla="*/ 18 w 35"/>
                <a:gd name="T5" fmla="*/ 0 h 26"/>
                <a:gd name="T6" fmla="*/ 35 w 35"/>
                <a:gd name="T7" fmla="*/ 26 h 26"/>
              </a:gdLst>
              <a:ahLst/>
              <a:cxnLst>
                <a:cxn ang="0">
                  <a:pos x="T0" y="T1"/>
                </a:cxn>
                <a:cxn ang="0">
                  <a:pos x="T2" y="T3"/>
                </a:cxn>
                <a:cxn ang="0">
                  <a:pos x="T4" y="T5"/>
                </a:cxn>
                <a:cxn ang="0">
                  <a:pos x="T6" y="T7"/>
                </a:cxn>
              </a:cxnLst>
              <a:rect l="0" t="0" r="r" b="b"/>
              <a:pathLst>
                <a:path w="35" h="26">
                  <a:moveTo>
                    <a:pt x="35" y="26"/>
                  </a:moveTo>
                  <a:lnTo>
                    <a:pt x="0" y="26"/>
                  </a:lnTo>
                  <a:lnTo>
                    <a:pt x="18" y="0"/>
                  </a:lnTo>
                  <a:lnTo>
                    <a:pt x="35" y="26"/>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502">
              <a:extLst>
                <a:ext uri="{FF2B5EF4-FFF2-40B4-BE49-F238E27FC236}">
                  <a16:creationId xmlns:a16="http://schemas.microsoft.com/office/drawing/2014/main" id="{AE4E868D-4016-435E-86C4-82ADFAED775C}"/>
                </a:ext>
              </a:extLst>
            </p:cNvPr>
            <p:cNvSpPr>
              <a:spLocks noChangeArrowheads="1"/>
            </p:cNvSpPr>
            <p:nvPr/>
          </p:nvSpPr>
          <p:spPr bwMode="auto">
            <a:xfrm>
              <a:off x="817563" y="5364164"/>
              <a:ext cx="26988" cy="2381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503">
              <a:extLst>
                <a:ext uri="{FF2B5EF4-FFF2-40B4-BE49-F238E27FC236}">
                  <a16:creationId xmlns:a16="http://schemas.microsoft.com/office/drawing/2014/main" id="{405BFE89-FF81-4C72-B920-52F2EC79B5E0}"/>
                </a:ext>
              </a:extLst>
            </p:cNvPr>
            <p:cNvSpPr>
              <a:spLocks noChangeArrowheads="1"/>
            </p:cNvSpPr>
            <p:nvPr/>
          </p:nvSpPr>
          <p:spPr bwMode="auto">
            <a:xfrm>
              <a:off x="473076" y="5353051"/>
              <a:ext cx="55563" cy="4603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504">
              <a:extLst>
                <a:ext uri="{FF2B5EF4-FFF2-40B4-BE49-F238E27FC236}">
                  <a16:creationId xmlns:a16="http://schemas.microsoft.com/office/drawing/2014/main" id="{E29532BE-5923-4074-BE6F-77ACB9F4CDEC}"/>
                </a:ext>
              </a:extLst>
            </p:cNvPr>
            <p:cNvSpPr>
              <a:spLocks/>
            </p:cNvSpPr>
            <p:nvPr/>
          </p:nvSpPr>
          <p:spPr bwMode="auto">
            <a:xfrm>
              <a:off x="473076" y="5305426"/>
              <a:ext cx="55563" cy="41275"/>
            </a:xfrm>
            <a:custGeom>
              <a:avLst/>
              <a:gdLst>
                <a:gd name="T0" fmla="*/ 35 w 35"/>
                <a:gd name="T1" fmla="*/ 26 h 26"/>
                <a:gd name="T2" fmla="*/ 0 w 35"/>
                <a:gd name="T3" fmla="*/ 26 h 26"/>
                <a:gd name="T4" fmla="*/ 17 w 35"/>
                <a:gd name="T5" fmla="*/ 0 h 26"/>
                <a:gd name="T6" fmla="*/ 35 w 35"/>
                <a:gd name="T7" fmla="*/ 26 h 26"/>
              </a:gdLst>
              <a:ahLst/>
              <a:cxnLst>
                <a:cxn ang="0">
                  <a:pos x="T0" y="T1"/>
                </a:cxn>
                <a:cxn ang="0">
                  <a:pos x="T2" y="T3"/>
                </a:cxn>
                <a:cxn ang="0">
                  <a:pos x="T4" y="T5"/>
                </a:cxn>
                <a:cxn ang="0">
                  <a:pos x="T6" y="T7"/>
                </a:cxn>
              </a:cxnLst>
              <a:rect l="0" t="0" r="r" b="b"/>
              <a:pathLst>
                <a:path w="35" h="26">
                  <a:moveTo>
                    <a:pt x="35" y="26"/>
                  </a:moveTo>
                  <a:lnTo>
                    <a:pt x="0" y="26"/>
                  </a:lnTo>
                  <a:lnTo>
                    <a:pt x="17" y="0"/>
                  </a:lnTo>
                  <a:lnTo>
                    <a:pt x="35" y="26"/>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505">
              <a:extLst>
                <a:ext uri="{FF2B5EF4-FFF2-40B4-BE49-F238E27FC236}">
                  <a16:creationId xmlns:a16="http://schemas.microsoft.com/office/drawing/2014/main" id="{13D16701-6BA2-471B-B79D-93FAB768AE28}"/>
                </a:ext>
              </a:extLst>
            </p:cNvPr>
            <p:cNvSpPr>
              <a:spLocks noChangeArrowheads="1"/>
            </p:cNvSpPr>
            <p:nvPr/>
          </p:nvSpPr>
          <p:spPr bwMode="auto">
            <a:xfrm>
              <a:off x="487363" y="5364164"/>
              <a:ext cx="23813" cy="23813"/>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506">
              <a:extLst>
                <a:ext uri="{FF2B5EF4-FFF2-40B4-BE49-F238E27FC236}">
                  <a16:creationId xmlns:a16="http://schemas.microsoft.com/office/drawing/2014/main" id="{53137D7D-4E84-4E6E-9AC7-D9D3CE6743DF}"/>
                </a:ext>
              </a:extLst>
            </p:cNvPr>
            <p:cNvSpPr>
              <a:spLocks/>
            </p:cNvSpPr>
            <p:nvPr/>
          </p:nvSpPr>
          <p:spPr bwMode="auto">
            <a:xfrm>
              <a:off x="642938" y="5329239"/>
              <a:ext cx="42863" cy="69850"/>
            </a:xfrm>
            <a:custGeom>
              <a:avLst/>
              <a:gdLst>
                <a:gd name="T0" fmla="*/ 6 w 12"/>
                <a:gd name="T1" fmla="*/ 0 h 20"/>
                <a:gd name="T2" fmla="*/ 0 w 12"/>
                <a:gd name="T3" fmla="*/ 5 h 20"/>
                <a:gd name="T4" fmla="*/ 0 w 12"/>
                <a:gd name="T5" fmla="*/ 20 h 20"/>
                <a:gd name="T6" fmla="*/ 12 w 12"/>
                <a:gd name="T7" fmla="*/ 20 h 20"/>
                <a:gd name="T8" fmla="*/ 12 w 12"/>
                <a:gd name="T9" fmla="*/ 5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5"/>
                  </a:cubicBezTo>
                  <a:cubicBezTo>
                    <a:pt x="0" y="20"/>
                    <a:pt x="0" y="20"/>
                    <a:pt x="0" y="20"/>
                  </a:cubicBezTo>
                  <a:cubicBezTo>
                    <a:pt x="12" y="20"/>
                    <a:pt x="12" y="20"/>
                    <a:pt x="12" y="20"/>
                  </a:cubicBezTo>
                  <a:cubicBezTo>
                    <a:pt x="12" y="5"/>
                    <a:pt x="12" y="5"/>
                    <a:pt x="12" y="5"/>
                  </a:cubicBezTo>
                  <a:cubicBezTo>
                    <a:pt x="12" y="2"/>
                    <a:pt x="10"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507">
              <a:extLst>
                <a:ext uri="{FF2B5EF4-FFF2-40B4-BE49-F238E27FC236}">
                  <a16:creationId xmlns:a16="http://schemas.microsoft.com/office/drawing/2014/main" id="{2C41A864-63C8-4D59-9147-F296A3006B72}"/>
                </a:ext>
              </a:extLst>
            </p:cNvPr>
            <p:cNvSpPr>
              <a:spLocks/>
            </p:cNvSpPr>
            <p:nvPr/>
          </p:nvSpPr>
          <p:spPr bwMode="auto">
            <a:xfrm>
              <a:off x="449263" y="5467351"/>
              <a:ext cx="41275" cy="73025"/>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08">
              <a:extLst>
                <a:ext uri="{FF2B5EF4-FFF2-40B4-BE49-F238E27FC236}">
                  <a16:creationId xmlns:a16="http://schemas.microsoft.com/office/drawing/2014/main" id="{5C9CB55C-A375-426E-9CFF-9F9004D1DFF7}"/>
                </a:ext>
              </a:extLst>
            </p:cNvPr>
            <p:cNvSpPr>
              <a:spLocks/>
            </p:cNvSpPr>
            <p:nvPr/>
          </p:nvSpPr>
          <p:spPr bwMode="auto">
            <a:xfrm>
              <a:off x="838201" y="5467351"/>
              <a:ext cx="41275" cy="73025"/>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09">
              <a:extLst>
                <a:ext uri="{FF2B5EF4-FFF2-40B4-BE49-F238E27FC236}">
                  <a16:creationId xmlns:a16="http://schemas.microsoft.com/office/drawing/2014/main" id="{E8BA53BC-5A06-461D-A820-D28965908B94}"/>
                </a:ext>
              </a:extLst>
            </p:cNvPr>
            <p:cNvSpPr>
              <a:spLocks/>
            </p:cNvSpPr>
            <p:nvPr/>
          </p:nvSpPr>
          <p:spPr bwMode="auto">
            <a:xfrm>
              <a:off x="768351" y="5467351"/>
              <a:ext cx="41275" cy="73025"/>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510">
              <a:extLst>
                <a:ext uri="{FF2B5EF4-FFF2-40B4-BE49-F238E27FC236}">
                  <a16:creationId xmlns:a16="http://schemas.microsoft.com/office/drawing/2014/main" id="{8AA0317F-DE74-4655-A9DB-5631F5C8BE3E}"/>
                </a:ext>
              </a:extLst>
            </p:cNvPr>
            <p:cNvSpPr>
              <a:spLocks/>
            </p:cNvSpPr>
            <p:nvPr/>
          </p:nvSpPr>
          <p:spPr bwMode="auto">
            <a:xfrm>
              <a:off x="522288" y="5467351"/>
              <a:ext cx="38100" cy="73025"/>
            </a:xfrm>
            <a:custGeom>
              <a:avLst/>
              <a:gdLst>
                <a:gd name="T0" fmla="*/ 6 w 11"/>
                <a:gd name="T1" fmla="*/ 0 h 21"/>
                <a:gd name="T2" fmla="*/ 0 w 11"/>
                <a:gd name="T3" fmla="*/ 6 h 21"/>
                <a:gd name="T4" fmla="*/ 0 w 11"/>
                <a:gd name="T5" fmla="*/ 21 h 21"/>
                <a:gd name="T6" fmla="*/ 11 w 11"/>
                <a:gd name="T7" fmla="*/ 21 h 21"/>
                <a:gd name="T8" fmla="*/ 11 w 11"/>
                <a:gd name="T9" fmla="*/ 6 h 21"/>
                <a:gd name="T10" fmla="*/ 6 w 11"/>
                <a:gd name="T11" fmla="*/ 0 h 21"/>
              </a:gdLst>
              <a:ahLst/>
              <a:cxnLst>
                <a:cxn ang="0">
                  <a:pos x="T0" y="T1"/>
                </a:cxn>
                <a:cxn ang="0">
                  <a:pos x="T2" y="T3"/>
                </a:cxn>
                <a:cxn ang="0">
                  <a:pos x="T4" y="T5"/>
                </a:cxn>
                <a:cxn ang="0">
                  <a:pos x="T6" y="T7"/>
                </a:cxn>
                <a:cxn ang="0">
                  <a:pos x="T8" y="T9"/>
                </a:cxn>
                <a:cxn ang="0">
                  <a:pos x="T10" y="T11"/>
                </a:cxn>
              </a:cxnLst>
              <a:rect l="0" t="0" r="r" b="b"/>
              <a:pathLst>
                <a:path w="11" h="21">
                  <a:moveTo>
                    <a:pt x="6" y="0"/>
                  </a:moveTo>
                  <a:cubicBezTo>
                    <a:pt x="2" y="0"/>
                    <a:pt x="0" y="3"/>
                    <a:pt x="0" y="6"/>
                  </a:cubicBezTo>
                  <a:cubicBezTo>
                    <a:pt x="0" y="21"/>
                    <a:pt x="0" y="21"/>
                    <a:pt x="0" y="21"/>
                  </a:cubicBezTo>
                  <a:cubicBezTo>
                    <a:pt x="11" y="21"/>
                    <a:pt x="11" y="21"/>
                    <a:pt x="11" y="21"/>
                  </a:cubicBezTo>
                  <a:cubicBezTo>
                    <a:pt x="11" y="6"/>
                    <a:pt x="11" y="6"/>
                    <a:pt x="11" y="6"/>
                  </a:cubicBezTo>
                  <a:cubicBezTo>
                    <a:pt x="11"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511">
              <a:extLst>
                <a:ext uri="{FF2B5EF4-FFF2-40B4-BE49-F238E27FC236}">
                  <a16:creationId xmlns:a16="http://schemas.microsoft.com/office/drawing/2014/main" id="{EA36714A-5984-4EA5-A2BF-37606C801CA0}"/>
                </a:ext>
              </a:extLst>
            </p:cNvPr>
            <p:cNvSpPr>
              <a:spLocks/>
            </p:cNvSpPr>
            <p:nvPr/>
          </p:nvSpPr>
          <p:spPr bwMode="auto">
            <a:xfrm>
              <a:off x="449263" y="5589589"/>
              <a:ext cx="41275" cy="71438"/>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512">
              <a:extLst>
                <a:ext uri="{FF2B5EF4-FFF2-40B4-BE49-F238E27FC236}">
                  <a16:creationId xmlns:a16="http://schemas.microsoft.com/office/drawing/2014/main" id="{8E70FEA7-E52D-4043-9E2F-6DC2A84BA232}"/>
                </a:ext>
              </a:extLst>
            </p:cNvPr>
            <p:cNvSpPr>
              <a:spLocks/>
            </p:cNvSpPr>
            <p:nvPr/>
          </p:nvSpPr>
          <p:spPr bwMode="auto">
            <a:xfrm>
              <a:off x="838201" y="5589589"/>
              <a:ext cx="41275" cy="71438"/>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513">
              <a:extLst>
                <a:ext uri="{FF2B5EF4-FFF2-40B4-BE49-F238E27FC236}">
                  <a16:creationId xmlns:a16="http://schemas.microsoft.com/office/drawing/2014/main" id="{DF9888ED-6CCD-4AEE-91BA-07F8F2529116}"/>
                </a:ext>
              </a:extLst>
            </p:cNvPr>
            <p:cNvSpPr>
              <a:spLocks/>
            </p:cNvSpPr>
            <p:nvPr/>
          </p:nvSpPr>
          <p:spPr bwMode="auto">
            <a:xfrm>
              <a:off x="768351" y="5589589"/>
              <a:ext cx="41275" cy="71438"/>
            </a:xfrm>
            <a:custGeom>
              <a:avLst/>
              <a:gdLst>
                <a:gd name="T0" fmla="*/ 6 w 12"/>
                <a:gd name="T1" fmla="*/ 0 h 21"/>
                <a:gd name="T2" fmla="*/ 0 w 12"/>
                <a:gd name="T3" fmla="*/ 6 h 21"/>
                <a:gd name="T4" fmla="*/ 0 w 12"/>
                <a:gd name="T5" fmla="*/ 21 h 21"/>
                <a:gd name="T6" fmla="*/ 12 w 12"/>
                <a:gd name="T7" fmla="*/ 21 h 21"/>
                <a:gd name="T8" fmla="*/ 12 w 12"/>
                <a:gd name="T9" fmla="*/ 6 h 21"/>
                <a:gd name="T10" fmla="*/ 6 w 12"/>
                <a:gd name="T11" fmla="*/ 0 h 21"/>
              </a:gdLst>
              <a:ahLst/>
              <a:cxnLst>
                <a:cxn ang="0">
                  <a:pos x="T0" y="T1"/>
                </a:cxn>
                <a:cxn ang="0">
                  <a:pos x="T2" y="T3"/>
                </a:cxn>
                <a:cxn ang="0">
                  <a:pos x="T4" y="T5"/>
                </a:cxn>
                <a:cxn ang="0">
                  <a:pos x="T6" y="T7"/>
                </a:cxn>
                <a:cxn ang="0">
                  <a:pos x="T8" y="T9"/>
                </a:cxn>
                <a:cxn ang="0">
                  <a:pos x="T10" y="T11"/>
                </a:cxn>
              </a:cxnLst>
              <a:rect l="0" t="0" r="r" b="b"/>
              <a:pathLst>
                <a:path w="12" h="21">
                  <a:moveTo>
                    <a:pt x="6" y="0"/>
                  </a:moveTo>
                  <a:cubicBezTo>
                    <a:pt x="3" y="0"/>
                    <a:pt x="0" y="3"/>
                    <a:pt x="0" y="6"/>
                  </a:cubicBezTo>
                  <a:cubicBezTo>
                    <a:pt x="0" y="21"/>
                    <a:pt x="0" y="21"/>
                    <a:pt x="0" y="21"/>
                  </a:cubicBezTo>
                  <a:cubicBezTo>
                    <a:pt x="12" y="21"/>
                    <a:pt x="12" y="21"/>
                    <a:pt x="12" y="21"/>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514">
              <a:extLst>
                <a:ext uri="{FF2B5EF4-FFF2-40B4-BE49-F238E27FC236}">
                  <a16:creationId xmlns:a16="http://schemas.microsoft.com/office/drawing/2014/main" id="{D6C371A2-49ED-4194-A675-4B159385647C}"/>
                </a:ext>
              </a:extLst>
            </p:cNvPr>
            <p:cNvSpPr>
              <a:spLocks/>
            </p:cNvSpPr>
            <p:nvPr/>
          </p:nvSpPr>
          <p:spPr bwMode="auto">
            <a:xfrm>
              <a:off x="522288" y="5589589"/>
              <a:ext cx="38100" cy="71438"/>
            </a:xfrm>
            <a:custGeom>
              <a:avLst/>
              <a:gdLst>
                <a:gd name="T0" fmla="*/ 6 w 11"/>
                <a:gd name="T1" fmla="*/ 0 h 21"/>
                <a:gd name="T2" fmla="*/ 0 w 11"/>
                <a:gd name="T3" fmla="*/ 6 h 21"/>
                <a:gd name="T4" fmla="*/ 0 w 11"/>
                <a:gd name="T5" fmla="*/ 21 h 21"/>
                <a:gd name="T6" fmla="*/ 11 w 11"/>
                <a:gd name="T7" fmla="*/ 21 h 21"/>
                <a:gd name="T8" fmla="*/ 11 w 11"/>
                <a:gd name="T9" fmla="*/ 6 h 21"/>
                <a:gd name="T10" fmla="*/ 6 w 11"/>
                <a:gd name="T11" fmla="*/ 0 h 21"/>
              </a:gdLst>
              <a:ahLst/>
              <a:cxnLst>
                <a:cxn ang="0">
                  <a:pos x="T0" y="T1"/>
                </a:cxn>
                <a:cxn ang="0">
                  <a:pos x="T2" y="T3"/>
                </a:cxn>
                <a:cxn ang="0">
                  <a:pos x="T4" y="T5"/>
                </a:cxn>
                <a:cxn ang="0">
                  <a:pos x="T6" y="T7"/>
                </a:cxn>
                <a:cxn ang="0">
                  <a:pos x="T8" y="T9"/>
                </a:cxn>
                <a:cxn ang="0">
                  <a:pos x="T10" y="T11"/>
                </a:cxn>
              </a:cxnLst>
              <a:rect l="0" t="0" r="r" b="b"/>
              <a:pathLst>
                <a:path w="11" h="21">
                  <a:moveTo>
                    <a:pt x="6" y="0"/>
                  </a:moveTo>
                  <a:cubicBezTo>
                    <a:pt x="2" y="0"/>
                    <a:pt x="0" y="3"/>
                    <a:pt x="0" y="6"/>
                  </a:cubicBezTo>
                  <a:cubicBezTo>
                    <a:pt x="0" y="21"/>
                    <a:pt x="0" y="21"/>
                    <a:pt x="0" y="21"/>
                  </a:cubicBezTo>
                  <a:cubicBezTo>
                    <a:pt x="11" y="21"/>
                    <a:pt x="11" y="21"/>
                    <a:pt x="11" y="21"/>
                  </a:cubicBezTo>
                  <a:cubicBezTo>
                    <a:pt x="11" y="6"/>
                    <a:pt x="11" y="6"/>
                    <a:pt x="11" y="6"/>
                  </a:cubicBezTo>
                  <a:cubicBezTo>
                    <a:pt x="11"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515">
              <a:extLst>
                <a:ext uri="{FF2B5EF4-FFF2-40B4-BE49-F238E27FC236}">
                  <a16:creationId xmlns:a16="http://schemas.microsoft.com/office/drawing/2014/main" id="{B1D010B4-6DA2-4F06-AFD1-80F23AC02EA4}"/>
                </a:ext>
              </a:extLst>
            </p:cNvPr>
            <p:cNvSpPr>
              <a:spLocks/>
            </p:cNvSpPr>
            <p:nvPr/>
          </p:nvSpPr>
          <p:spPr bwMode="auto">
            <a:xfrm>
              <a:off x="449263" y="5713414"/>
              <a:ext cx="41275" cy="69850"/>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6"/>
                  </a:cubicBezTo>
                  <a:cubicBezTo>
                    <a:pt x="0" y="20"/>
                    <a:pt x="0" y="20"/>
                    <a:pt x="0" y="20"/>
                  </a:cubicBezTo>
                  <a:cubicBezTo>
                    <a:pt x="12" y="20"/>
                    <a:pt x="12" y="20"/>
                    <a:pt x="12" y="20"/>
                  </a:cubicBezTo>
                  <a:cubicBezTo>
                    <a:pt x="12" y="6"/>
                    <a:pt x="12" y="6"/>
                    <a:pt x="12" y="6"/>
                  </a:cubicBezTo>
                  <a:cubicBezTo>
                    <a:pt x="12"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516">
              <a:extLst>
                <a:ext uri="{FF2B5EF4-FFF2-40B4-BE49-F238E27FC236}">
                  <a16:creationId xmlns:a16="http://schemas.microsoft.com/office/drawing/2014/main" id="{DF6F8772-1063-4CE3-8B05-1FBB471B740F}"/>
                </a:ext>
              </a:extLst>
            </p:cNvPr>
            <p:cNvSpPr>
              <a:spLocks/>
            </p:cNvSpPr>
            <p:nvPr/>
          </p:nvSpPr>
          <p:spPr bwMode="auto">
            <a:xfrm>
              <a:off x="838201" y="5713414"/>
              <a:ext cx="41275" cy="69850"/>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6"/>
                  </a:cubicBezTo>
                  <a:cubicBezTo>
                    <a:pt x="0" y="20"/>
                    <a:pt x="0" y="20"/>
                    <a:pt x="0" y="20"/>
                  </a:cubicBezTo>
                  <a:cubicBezTo>
                    <a:pt x="12" y="20"/>
                    <a:pt x="12" y="20"/>
                    <a:pt x="12" y="20"/>
                  </a:cubicBezTo>
                  <a:cubicBezTo>
                    <a:pt x="12" y="6"/>
                    <a:pt x="12" y="6"/>
                    <a:pt x="12" y="6"/>
                  </a:cubicBezTo>
                  <a:cubicBezTo>
                    <a:pt x="12"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517">
              <a:extLst>
                <a:ext uri="{FF2B5EF4-FFF2-40B4-BE49-F238E27FC236}">
                  <a16:creationId xmlns:a16="http://schemas.microsoft.com/office/drawing/2014/main" id="{69FA1A75-7C61-4D04-BBB5-47C8AC12E67F}"/>
                </a:ext>
              </a:extLst>
            </p:cNvPr>
            <p:cNvSpPr>
              <a:spLocks/>
            </p:cNvSpPr>
            <p:nvPr/>
          </p:nvSpPr>
          <p:spPr bwMode="auto">
            <a:xfrm>
              <a:off x="768351" y="5713414"/>
              <a:ext cx="41275" cy="69850"/>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2"/>
                    <a:pt x="0" y="6"/>
                  </a:cubicBezTo>
                  <a:cubicBezTo>
                    <a:pt x="0" y="20"/>
                    <a:pt x="0" y="20"/>
                    <a:pt x="0" y="20"/>
                  </a:cubicBezTo>
                  <a:cubicBezTo>
                    <a:pt x="12" y="20"/>
                    <a:pt x="12" y="20"/>
                    <a:pt x="12" y="20"/>
                  </a:cubicBezTo>
                  <a:cubicBezTo>
                    <a:pt x="12" y="6"/>
                    <a:pt x="12" y="6"/>
                    <a:pt x="12" y="6"/>
                  </a:cubicBezTo>
                  <a:cubicBezTo>
                    <a:pt x="12"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518">
              <a:extLst>
                <a:ext uri="{FF2B5EF4-FFF2-40B4-BE49-F238E27FC236}">
                  <a16:creationId xmlns:a16="http://schemas.microsoft.com/office/drawing/2014/main" id="{669D6960-9567-4AB6-94A8-063E4738B286}"/>
                </a:ext>
              </a:extLst>
            </p:cNvPr>
            <p:cNvSpPr>
              <a:spLocks/>
            </p:cNvSpPr>
            <p:nvPr/>
          </p:nvSpPr>
          <p:spPr bwMode="auto">
            <a:xfrm>
              <a:off x="522288" y="5713414"/>
              <a:ext cx="38100" cy="69850"/>
            </a:xfrm>
            <a:custGeom>
              <a:avLst/>
              <a:gdLst>
                <a:gd name="T0" fmla="*/ 6 w 11"/>
                <a:gd name="T1" fmla="*/ 0 h 20"/>
                <a:gd name="T2" fmla="*/ 0 w 11"/>
                <a:gd name="T3" fmla="*/ 6 h 20"/>
                <a:gd name="T4" fmla="*/ 0 w 11"/>
                <a:gd name="T5" fmla="*/ 20 h 20"/>
                <a:gd name="T6" fmla="*/ 11 w 11"/>
                <a:gd name="T7" fmla="*/ 20 h 20"/>
                <a:gd name="T8" fmla="*/ 11 w 11"/>
                <a:gd name="T9" fmla="*/ 6 h 20"/>
                <a:gd name="T10" fmla="*/ 6 w 11"/>
                <a:gd name="T11" fmla="*/ 0 h 20"/>
              </a:gdLst>
              <a:ahLst/>
              <a:cxnLst>
                <a:cxn ang="0">
                  <a:pos x="T0" y="T1"/>
                </a:cxn>
                <a:cxn ang="0">
                  <a:pos x="T2" y="T3"/>
                </a:cxn>
                <a:cxn ang="0">
                  <a:pos x="T4" y="T5"/>
                </a:cxn>
                <a:cxn ang="0">
                  <a:pos x="T6" y="T7"/>
                </a:cxn>
                <a:cxn ang="0">
                  <a:pos x="T8" y="T9"/>
                </a:cxn>
                <a:cxn ang="0">
                  <a:pos x="T10" y="T11"/>
                </a:cxn>
              </a:cxnLst>
              <a:rect l="0" t="0" r="r" b="b"/>
              <a:pathLst>
                <a:path w="11" h="20">
                  <a:moveTo>
                    <a:pt x="6" y="0"/>
                  </a:moveTo>
                  <a:cubicBezTo>
                    <a:pt x="2" y="0"/>
                    <a:pt x="0" y="2"/>
                    <a:pt x="0" y="6"/>
                  </a:cubicBezTo>
                  <a:cubicBezTo>
                    <a:pt x="0" y="20"/>
                    <a:pt x="0" y="20"/>
                    <a:pt x="0" y="20"/>
                  </a:cubicBezTo>
                  <a:cubicBezTo>
                    <a:pt x="11" y="20"/>
                    <a:pt x="11" y="20"/>
                    <a:pt x="11" y="20"/>
                  </a:cubicBezTo>
                  <a:cubicBezTo>
                    <a:pt x="11" y="6"/>
                    <a:pt x="11" y="6"/>
                    <a:pt x="11" y="6"/>
                  </a:cubicBezTo>
                  <a:cubicBezTo>
                    <a:pt x="11" y="2"/>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519">
              <a:extLst>
                <a:ext uri="{FF2B5EF4-FFF2-40B4-BE49-F238E27FC236}">
                  <a16:creationId xmlns:a16="http://schemas.microsoft.com/office/drawing/2014/main" id="{200B548F-6456-4898-A00E-51A23E541E32}"/>
                </a:ext>
              </a:extLst>
            </p:cNvPr>
            <p:cNvSpPr>
              <a:spLocks/>
            </p:cNvSpPr>
            <p:nvPr/>
          </p:nvSpPr>
          <p:spPr bwMode="auto">
            <a:xfrm>
              <a:off x="449263" y="5834064"/>
              <a:ext cx="41275" cy="69850"/>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3"/>
                    <a:pt x="0" y="6"/>
                  </a:cubicBezTo>
                  <a:cubicBezTo>
                    <a:pt x="0" y="20"/>
                    <a:pt x="0" y="20"/>
                    <a:pt x="0" y="20"/>
                  </a:cubicBezTo>
                  <a:cubicBezTo>
                    <a:pt x="12" y="20"/>
                    <a:pt x="12" y="20"/>
                    <a:pt x="12" y="20"/>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520">
              <a:extLst>
                <a:ext uri="{FF2B5EF4-FFF2-40B4-BE49-F238E27FC236}">
                  <a16:creationId xmlns:a16="http://schemas.microsoft.com/office/drawing/2014/main" id="{97853D6C-BC6B-4F62-BECA-806A39BFCBCE}"/>
                </a:ext>
              </a:extLst>
            </p:cNvPr>
            <p:cNvSpPr>
              <a:spLocks/>
            </p:cNvSpPr>
            <p:nvPr/>
          </p:nvSpPr>
          <p:spPr bwMode="auto">
            <a:xfrm>
              <a:off x="838201" y="5834064"/>
              <a:ext cx="41275" cy="69850"/>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3"/>
                    <a:pt x="0" y="6"/>
                  </a:cubicBezTo>
                  <a:cubicBezTo>
                    <a:pt x="0" y="20"/>
                    <a:pt x="0" y="20"/>
                    <a:pt x="0" y="20"/>
                  </a:cubicBezTo>
                  <a:cubicBezTo>
                    <a:pt x="12" y="20"/>
                    <a:pt x="12" y="20"/>
                    <a:pt x="12" y="20"/>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521">
              <a:extLst>
                <a:ext uri="{FF2B5EF4-FFF2-40B4-BE49-F238E27FC236}">
                  <a16:creationId xmlns:a16="http://schemas.microsoft.com/office/drawing/2014/main" id="{41B7F2E0-4E85-4F5D-8A20-D1AE59FF8474}"/>
                </a:ext>
              </a:extLst>
            </p:cNvPr>
            <p:cNvSpPr>
              <a:spLocks/>
            </p:cNvSpPr>
            <p:nvPr/>
          </p:nvSpPr>
          <p:spPr bwMode="auto">
            <a:xfrm>
              <a:off x="768351" y="5834064"/>
              <a:ext cx="41275" cy="69850"/>
            </a:xfrm>
            <a:custGeom>
              <a:avLst/>
              <a:gdLst>
                <a:gd name="T0" fmla="*/ 6 w 12"/>
                <a:gd name="T1" fmla="*/ 0 h 20"/>
                <a:gd name="T2" fmla="*/ 0 w 12"/>
                <a:gd name="T3" fmla="*/ 6 h 20"/>
                <a:gd name="T4" fmla="*/ 0 w 12"/>
                <a:gd name="T5" fmla="*/ 20 h 20"/>
                <a:gd name="T6" fmla="*/ 12 w 12"/>
                <a:gd name="T7" fmla="*/ 20 h 20"/>
                <a:gd name="T8" fmla="*/ 12 w 12"/>
                <a:gd name="T9" fmla="*/ 6 h 20"/>
                <a:gd name="T10" fmla="*/ 6 w 12"/>
                <a:gd name="T11" fmla="*/ 0 h 20"/>
              </a:gdLst>
              <a:ahLst/>
              <a:cxnLst>
                <a:cxn ang="0">
                  <a:pos x="T0" y="T1"/>
                </a:cxn>
                <a:cxn ang="0">
                  <a:pos x="T2" y="T3"/>
                </a:cxn>
                <a:cxn ang="0">
                  <a:pos x="T4" y="T5"/>
                </a:cxn>
                <a:cxn ang="0">
                  <a:pos x="T6" y="T7"/>
                </a:cxn>
                <a:cxn ang="0">
                  <a:pos x="T8" y="T9"/>
                </a:cxn>
                <a:cxn ang="0">
                  <a:pos x="T10" y="T11"/>
                </a:cxn>
              </a:cxnLst>
              <a:rect l="0" t="0" r="r" b="b"/>
              <a:pathLst>
                <a:path w="12" h="20">
                  <a:moveTo>
                    <a:pt x="6" y="0"/>
                  </a:moveTo>
                  <a:cubicBezTo>
                    <a:pt x="3" y="0"/>
                    <a:pt x="0" y="3"/>
                    <a:pt x="0" y="6"/>
                  </a:cubicBezTo>
                  <a:cubicBezTo>
                    <a:pt x="0" y="20"/>
                    <a:pt x="0" y="20"/>
                    <a:pt x="0" y="20"/>
                  </a:cubicBezTo>
                  <a:cubicBezTo>
                    <a:pt x="12" y="20"/>
                    <a:pt x="12" y="20"/>
                    <a:pt x="12" y="20"/>
                  </a:cubicBezTo>
                  <a:cubicBezTo>
                    <a:pt x="12" y="6"/>
                    <a:pt x="12" y="6"/>
                    <a:pt x="12" y="6"/>
                  </a:cubicBezTo>
                  <a:cubicBezTo>
                    <a:pt x="12"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522">
              <a:extLst>
                <a:ext uri="{FF2B5EF4-FFF2-40B4-BE49-F238E27FC236}">
                  <a16:creationId xmlns:a16="http://schemas.microsoft.com/office/drawing/2014/main" id="{6EDAABB3-8F33-46A2-80D3-92C04BB86A98}"/>
                </a:ext>
              </a:extLst>
            </p:cNvPr>
            <p:cNvSpPr>
              <a:spLocks/>
            </p:cNvSpPr>
            <p:nvPr/>
          </p:nvSpPr>
          <p:spPr bwMode="auto">
            <a:xfrm>
              <a:off x="522288" y="5834064"/>
              <a:ext cx="38100" cy="69850"/>
            </a:xfrm>
            <a:custGeom>
              <a:avLst/>
              <a:gdLst>
                <a:gd name="T0" fmla="*/ 6 w 11"/>
                <a:gd name="T1" fmla="*/ 0 h 20"/>
                <a:gd name="T2" fmla="*/ 0 w 11"/>
                <a:gd name="T3" fmla="*/ 6 h 20"/>
                <a:gd name="T4" fmla="*/ 0 w 11"/>
                <a:gd name="T5" fmla="*/ 20 h 20"/>
                <a:gd name="T6" fmla="*/ 11 w 11"/>
                <a:gd name="T7" fmla="*/ 20 h 20"/>
                <a:gd name="T8" fmla="*/ 11 w 11"/>
                <a:gd name="T9" fmla="*/ 6 h 20"/>
                <a:gd name="T10" fmla="*/ 6 w 11"/>
                <a:gd name="T11" fmla="*/ 0 h 20"/>
              </a:gdLst>
              <a:ahLst/>
              <a:cxnLst>
                <a:cxn ang="0">
                  <a:pos x="T0" y="T1"/>
                </a:cxn>
                <a:cxn ang="0">
                  <a:pos x="T2" y="T3"/>
                </a:cxn>
                <a:cxn ang="0">
                  <a:pos x="T4" y="T5"/>
                </a:cxn>
                <a:cxn ang="0">
                  <a:pos x="T6" y="T7"/>
                </a:cxn>
                <a:cxn ang="0">
                  <a:pos x="T8" y="T9"/>
                </a:cxn>
                <a:cxn ang="0">
                  <a:pos x="T10" y="T11"/>
                </a:cxn>
              </a:cxnLst>
              <a:rect l="0" t="0" r="r" b="b"/>
              <a:pathLst>
                <a:path w="11" h="20">
                  <a:moveTo>
                    <a:pt x="6" y="0"/>
                  </a:moveTo>
                  <a:cubicBezTo>
                    <a:pt x="2" y="0"/>
                    <a:pt x="0" y="3"/>
                    <a:pt x="0" y="6"/>
                  </a:cubicBezTo>
                  <a:cubicBezTo>
                    <a:pt x="0" y="20"/>
                    <a:pt x="0" y="20"/>
                    <a:pt x="0" y="20"/>
                  </a:cubicBezTo>
                  <a:cubicBezTo>
                    <a:pt x="11" y="20"/>
                    <a:pt x="11" y="20"/>
                    <a:pt x="11" y="20"/>
                  </a:cubicBezTo>
                  <a:cubicBezTo>
                    <a:pt x="11" y="6"/>
                    <a:pt x="11" y="6"/>
                    <a:pt x="11" y="6"/>
                  </a:cubicBezTo>
                  <a:cubicBezTo>
                    <a:pt x="11" y="3"/>
                    <a:pt x="9" y="0"/>
                    <a:pt x="6"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523">
              <a:extLst>
                <a:ext uri="{FF2B5EF4-FFF2-40B4-BE49-F238E27FC236}">
                  <a16:creationId xmlns:a16="http://schemas.microsoft.com/office/drawing/2014/main" id="{ACCD3BB3-A094-41B0-AEC3-0BCFAEF8843B}"/>
                </a:ext>
              </a:extLst>
            </p:cNvPr>
            <p:cNvSpPr>
              <a:spLocks noChangeArrowheads="1"/>
            </p:cNvSpPr>
            <p:nvPr/>
          </p:nvSpPr>
          <p:spPr bwMode="auto">
            <a:xfrm>
              <a:off x="427038" y="5432426"/>
              <a:ext cx="477838" cy="7938"/>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524">
              <a:extLst>
                <a:ext uri="{FF2B5EF4-FFF2-40B4-BE49-F238E27FC236}">
                  <a16:creationId xmlns:a16="http://schemas.microsoft.com/office/drawing/2014/main" id="{158C38D1-7A7F-44D2-A5F8-24166A37F99A}"/>
                </a:ext>
              </a:extLst>
            </p:cNvPr>
            <p:cNvSpPr>
              <a:spLocks/>
            </p:cNvSpPr>
            <p:nvPr/>
          </p:nvSpPr>
          <p:spPr bwMode="auto">
            <a:xfrm>
              <a:off x="625476" y="5454651"/>
              <a:ext cx="80963" cy="85725"/>
            </a:xfrm>
            <a:custGeom>
              <a:avLst/>
              <a:gdLst>
                <a:gd name="T0" fmla="*/ 11 w 23"/>
                <a:gd name="T1" fmla="*/ 0 h 25"/>
                <a:gd name="T2" fmla="*/ 0 w 23"/>
                <a:gd name="T3" fmla="*/ 11 h 25"/>
                <a:gd name="T4" fmla="*/ 0 w 23"/>
                <a:gd name="T5" fmla="*/ 25 h 25"/>
                <a:gd name="T6" fmla="*/ 23 w 23"/>
                <a:gd name="T7" fmla="*/ 25 h 25"/>
                <a:gd name="T8" fmla="*/ 23 w 23"/>
                <a:gd name="T9" fmla="*/ 11 h 25"/>
                <a:gd name="T10" fmla="*/ 11 w 23"/>
                <a:gd name="T11" fmla="*/ 0 h 25"/>
              </a:gdLst>
              <a:ahLst/>
              <a:cxnLst>
                <a:cxn ang="0">
                  <a:pos x="T0" y="T1"/>
                </a:cxn>
                <a:cxn ang="0">
                  <a:pos x="T2" y="T3"/>
                </a:cxn>
                <a:cxn ang="0">
                  <a:pos x="T4" y="T5"/>
                </a:cxn>
                <a:cxn ang="0">
                  <a:pos x="T6" y="T7"/>
                </a:cxn>
                <a:cxn ang="0">
                  <a:pos x="T8" y="T9"/>
                </a:cxn>
                <a:cxn ang="0">
                  <a:pos x="T10" y="T11"/>
                </a:cxn>
              </a:cxnLst>
              <a:rect l="0" t="0" r="r" b="b"/>
              <a:pathLst>
                <a:path w="23" h="25">
                  <a:moveTo>
                    <a:pt x="11" y="0"/>
                  </a:moveTo>
                  <a:cubicBezTo>
                    <a:pt x="5" y="0"/>
                    <a:pt x="0" y="5"/>
                    <a:pt x="0" y="11"/>
                  </a:cubicBezTo>
                  <a:cubicBezTo>
                    <a:pt x="0" y="25"/>
                    <a:pt x="0" y="25"/>
                    <a:pt x="0" y="25"/>
                  </a:cubicBezTo>
                  <a:cubicBezTo>
                    <a:pt x="23" y="25"/>
                    <a:pt x="23" y="25"/>
                    <a:pt x="23" y="25"/>
                  </a:cubicBezTo>
                  <a:cubicBezTo>
                    <a:pt x="23" y="11"/>
                    <a:pt x="23" y="11"/>
                    <a:pt x="23" y="11"/>
                  </a:cubicBezTo>
                  <a:cubicBezTo>
                    <a:pt x="23" y="5"/>
                    <a:pt x="18" y="0"/>
                    <a:pt x="11"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525">
              <a:extLst>
                <a:ext uri="{FF2B5EF4-FFF2-40B4-BE49-F238E27FC236}">
                  <a16:creationId xmlns:a16="http://schemas.microsoft.com/office/drawing/2014/main" id="{454C60BA-4182-4CC8-8DC6-E210B2EFD70A}"/>
                </a:ext>
              </a:extLst>
            </p:cNvPr>
            <p:cNvSpPr>
              <a:spLocks noChangeArrowheads="1"/>
            </p:cNvSpPr>
            <p:nvPr/>
          </p:nvSpPr>
          <p:spPr bwMode="auto">
            <a:xfrm>
              <a:off x="663576" y="5449889"/>
              <a:ext cx="4763" cy="90488"/>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526">
              <a:extLst>
                <a:ext uri="{FF2B5EF4-FFF2-40B4-BE49-F238E27FC236}">
                  <a16:creationId xmlns:a16="http://schemas.microsoft.com/office/drawing/2014/main" id="{D5CF773B-716E-45C6-A123-4A9FDE4F4540}"/>
                </a:ext>
              </a:extLst>
            </p:cNvPr>
            <p:cNvSpPr>
              <a:spLocks noChangeArrowheads="1"/>
            </p:cNvSpPr>
            <p:nvPr/>
          </p:nvSpPr>
          <p:spPr bwMode="auto">
            <a:xfrm>
              <a:off x="619126" y="5484814"/>
              <a:ext cx="90488" cy="3175"/>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527">
              <a:extLst>
                <a:ext uri="{FF2B5EF4-FFF2-40B4-BE49-F238E27FC236}">
                  <a16:creationId xmlns:a16="http://schemas.microsoft.com/office/drawing/2014/main" id="{1CBB7BE5-33EC-442E-B034-99B0447B01BF}"/>
                </a:ext>
              </a:extLst>
            </p:cNvPr>
            <p:cNvSpPr>
              <a:spLocks noChangeArrowheads="1"/>
            </p:cNvSpPr>
            <p:nvPr/>
          </p:nvSpPr>
          <p:spPr bwMode="auto">
            <a:xfrm>
              <a:off x="619126" y="5513389"/>
              <a:ext cx="90488" cy="3175"/>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528">
              <a:extLst>
                <a:ext uri="{FF2B5EF4-FFF2-40B4-BE49-F238E27FC236}">
                  <a16:creationId xmlns:a16="http://schemas.microsoft.com/office/drawing/2014/main" id="{4D7A9FA9-9D95-4BC1-83FC-8C7FE84D8C1E}"/>
                </a:ext>
              </a:extLst>
            </p:cNvPr>
            <p:cNvSpPr>
              <a:spLocks/>
            </p:cNvSpPr>
            <p:nvPr/>
          </p:nvSpPr>
          <p:spPr bwMode="auto">
            <a:xfrm>
              <a:off x="577851" y="5557839"/>
              <a:ext cx="173038" cy="20638"/>
            </a:xfrm>
            <a:custGeom>
              <a:avLst/>
              <a:gdLst>
                <a:gd name="T0" fmla="*/ 109 w 109"/>
                <a:gd name="T1" fmla="*/ 13 h 13"/>
                <a:gd name="T2" fmla="*/ 0 w 109"/>
                <a:gd name="T3" fmla="*/ 13 h 13"/>
                <a:gd name="T4" fmla="*/ 19 w 109"/>
                <a:gd name="T5" fmla="*/ 0 h 13"/>
                <a:gd name="T6" fmla="*/ 89 w 109"/>
                <a:gd name="T7" fmla="*/ 0 h 13"/>
                <a:gd name="T8" fmla="*/ 109 w 109"/>
                <a:gd name="T9" fmla="*/ 13 h 13"/>
              </a:gdLst>
              <a:ahLst/>
              <a:cxnLst>
                <a:cxn ang="0">
                  <a:pos x="T0" y="T1"/>
                </a:cxn>
                <a:cxn ang="0">
                  <a:pos x="T2" y="T3"/>
                </a:cxn>
                <a:cxn ang="0">
                  <a:pos x="T4" y="T5"/>
                </a:cxn>
                <a:cxn ang="0">
                  <a:pos x="T6" y="T7"/>
                </a:cxn>
                <a:cxn ang="0">
                  <a:pos x="T8" y="T9"/>
                </a:cxn>
              </a:cxnLst>
              <a:rect l="0" t="0" r="r" b="b"/>
              <a:pathLst>
                <a:path w="109" h="13">
                  <a:moveTo>
                    <a:pt x="109" y="13"/>
                  </a:moveTo>
                  <a:lnTo>
                    <a:pt x="0" y="13"/>
                  </a:lnTo>
                  <a:lnTo>
                    <a:pt x="19" y="0"/>
                  </a:lnTo>
                  <a:lnTo>
                    <a:pt x="89" y="0"/>
                  </a:lnTo>
                  <a:lnTo>
                    <a:pt x="109" y="13"/>
                  </a:lnTo>
                  <a:close/>
                </a:path>
              </a:pathLst>
            </a:custGeom>
            <a:solidFill>
              <a:srgbClr val="0048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Rectangle 529">
              <a:extLst>
                <a:ext uri="{FF2B5EF4-FFF2-40B4-BE49-F238E27FC236}">
                  <a16:creationId xmlns:a16="http://schemas.microsoft.com/office/drawing/2014/main" id="{4DC7F14D-4D65-4BEA-98D3-A2F1F8E5EBEC}"/>
                </a:ext>
              </a:extLst>
            </p:cNvPr>
            <p:cNvSpPr>
              <a:spLocks noChangeArrowheads="1"/>
            </p:cNvSpPr>
            <p:nvPr/>
          </p:nvSpPr>
          <p:spPr bwMode="auto">
            <a:xfrm>
              <a:off x="633413" y="5589589"/>
              <a:ext cx="65088" cy="714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530">
              <a:extLst>
                <a:ext uri="{FF2B5EF4-FFF2-40B4-BE49-F238E27FC236}">
                  <a16:creationId xmlns:a16="http://schemas.microsoft.com/office/drawing/2014/main" id="{60FEEB61-9DF5-44A6-9ECE-F595B80379FE}"/>
                </a:ext>
              </a:extLst>
            </p:cNvPr>
            <p:cNvSpPr>
              <a:spLocks noChangeArrowheads="1"/>
            </p:cNvSpPr>
            <p:nvPr/>
          </p:nvSpPr>
          <p:spPr bwMode="auto">
            <a:xfrm>
              <a:off x="587376" y="5589589"/>
              <a:ext cx="31750" cy="714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531">
              <a:extLst>
                <a:ext uri="{FF2B5EF4-FFF2-40B4-BE49-F238E27FC236}">
                  <a16:creationId xmlns:a16="http://schemas.microsoft.com/office/drawing/2014/main" id="{E07FF78B-816B-4E15-B3B6-4E0F654514E8}"/>
                </a:ext>
              </a:extLst>
            </p:cNvPr>
            <p:cNvSpPr>
              <a:spLocks noChangeArrowheads="1"/>
            </p:cNvSpPr>
            <p:nvPr/>
          </p:nvSpPr>
          <p:spPr bwMode="auto">
            <a:xfrm>
              <a:off x="581026" y="5622926"/>
              <a:ext cx="44450" cy="476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532">
              <a:extLst>
                <a:ext uri="{FF2B5EF4-FFF2-40B4-BE49-F238E27FC236}">
                  <a16:creationId xmlns:a16="http://schemas.microsoft.com/office/drawing/2014/main" id="{46E75F81-6AD9-4819-94A5-0559710ED6FB}"/>
                </a:ext>
              </a:extLst>
            </p:cNvPr>
            <p:cNvSpPr>
              <a:spLocks noChangeArrowheads="1"/>
            </p:cNvSpPr>
            <p:nvPr/>
          </p:nvSpPr>
          <p:spPr bwMode="auto">
            <a:xfrm>
              <a:off x="712788" y="5589589"/>
              <a:ext cx="31750" cy="71438"/>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533">
              <a:extLst>
                <a:ext uri="{FF2B5EF4-FFF2-40B4-BE49-F238E27FC236}">
                  <a16:creationId xmlns:a16="http://schemas.microsoft.com/office/drawing/2014/main" id="{0AA68DC0-0C2C-42BF-938C-A97843B2B2C5}"/>
                </a:ext>
              </a:extLst>
            </p:cNvPr>
            <p:cNvSpPr>
              <a:spLocks noChangeArrowheads="1"/>
            </p:cNvSpPr>
            <p:nvPr/>
          </p:nvSpPr>
          <p:spPr bwMode="auto">
            <a:xfrm>
              <a:off x="706438" y="5622926"/>
              <a:ext cx="44450" cy="4763"/>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534">
              <a:extLst>
                <a:ext uri="{FF2B5EF4-FFF2-40B4-BE49-F238E27FC236}">
                  <a16:creationId xmlns:a16="http://schemas.microsoft.com/office/drawing/2014/main" id="{546DCFC5-A119-4F5F-9389-35D90DDE30EC}"/>
                </a:ext>
              </a:extLst>
            </p:cNvPr>
            <p:cNvSpPr>
              <a:spLocks/>
            </p:cNvSpPr>
            <p:nvPr/>
          </p:nvSpPr>
          <p:spPr bwMode="auto">
            <a:xfrm>
              <a:off x="577851" y="5681664"/>
              <a:ext cx="173038" cy="22225"/>
            </a:xfrm>
            <a:custGeom>
              <a:avLst/>
              <a:gdLst>
                <a:gd name="T0" fmla="*/ 109 w 109"/>
                <a:gd name="T1" fmla="*/ 14 h 14"/>
                <a:gd name="T2" fmla="*/ 0 w 109"/>
                <a:gd name="T3" fmla="*/ 14 h 14"/>
                <a:gd name="T4" fmla="*/ 19 w 109"/>
                <a:gd name="T5" fmla="*/ 0 h 14"/>
                <a:gd name="T6" fmla="*/ 89 w 109"/>
                <a:gd name="T7" fmla="*/ 0 h 14"/>
                <a:gd name="T8" fmla="*/ 109 w 109"/>
                <a:gd name="T9" fmla="*/ 14 h 14"/>
              </a:gdLst>
              <a:ahLst/>
              <a:cxnLst>
                <a:cxn ang="0">
                  <a:pos x="T0" y="T1"/>
                </a:cxn>
                <a:cxn ang="0">
                  <a:pos x="T2" y="T3"/>
                </a:cxn>
                <a:cxn ang="0">
                  <a:pos x="T4" y="T5"/>
                </a:cxn>
                <a:cxn ang="0">
                  <a:pos x="T6" y="T7"/>
                </a:cxn>
                <a:cxn ang="0">
                  <a:pos x="T8" y="T9"/>
                </a:cxn>
              </a:cxnLst>
              <a:rect l="0" t="0" r="r" b="b"/>
              <a:pathLst>
                <a:path w="109" h="14">
                  <a:moveTo>
                    <a:pt x="109" y="14"/>
                  </a:moveTo>
                  <a:lnTo>
                    <a:pt x="0" y="14"/>
                  </a:lnTo>
                  <a:lnTo>
                    <a:pt x="19" y="0"/>
                  </a:lnTo>
                  <a:lnTo>
                    <a:pt x="89" y="0"/>
                  </a:lnTo>
                  <a:lnTo>
                    <a:pt x="109" y="14"/>
                  </a:lnTo>
                  <a:close/>
                </a:path>
              </a:pathLst>
            </a:custGeom>
            <a:solidFill>
              <a:srgbClr val="0048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535">
              <a:extLst>
                <a:ext uri="{FF2B5EF4-FFF2-40B4-BE49-F238E27FC236}">
                  <a16:creationId xmlns:a16="http://schemas.microsoft.com/office/drawing/2014/main" id="{B20134FC-CA67-41C1-B61A-D806B1A3222B}"/>
                </a:ext>
              </a:extLst>
            </p:cNvPr>
            <p:cNvSpPr>
              <a:spLocks noChangeArrowheads="1"/>
            </p:cNvSpPr>
            <p:nvPr/>
          </p:nvSpPr>
          <p:spPr bwMode="auto">
            <a:xfrm>
              <a:off x="633413" y="5713414"/>
              <a:ext cx="65088" cy="698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536">
              <a:extLst>
                <a:ext uri="{FF2B5EF4-FFF2-40B4-BE49-F238E27FC236}">
                  <a16:creationId xmlns:a16="http://schemas.microsoft.com/office/drawing/2014/main" id="{97E32CF7-63F0-4E4A-B974-1BC677267D4F}"/>
                </a:ext>
              </a:extLst>
            </p:cNvPr>
            <p:cNvSpPr>
              <a:spLocks noChangeArrowheads="1"/>
            </p:cNvSpPr>
            <p:nvPr/>
          </p:nvSpPr>
          <p:spPr bwMode="auto">
            <a:xfrm>
              <a:off x="587376" y="5713414"/>
              <a:ext cx="31750" cy="698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537">
              <a:extLst>
                <a:ext uri="{FF2B5EF4-FFF2-40B4-BE49-F238E27FC236}">
                  <a16:creationId xmlns:a16="http://schemas.microsoft.com/office/drawing/2014/main" id="{6C46285C-31CA-44B7-9B1D-A765C07E3C6F}"/>
                </a:ext>
              </a:extLst>
            </p:cNvPr>
            <p:cNvSpPr>
              <a:spLocks noChangeArrowheads="1"/>
            </p:cNvSpPr>
            <p:nvPr/>
          </p:nvSpPr>
          <p:spPr bwMode="auto">
            <a:xfrm>
              <a:off x="581026" y="5745164"/>
              <a:ext cx="44450" cy="3175"/>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538">
              <a:extLst>
                <a:ext uri="{FF2B5EF4-FFF2-40B4-BE49-F238E27FC236}">
                  <a16:creationId xmlns:a16="http://schemas.microsoft.com/office/drawing/2014/main" id="{2C8E058F-2878-47E0-80A3-455B4D6CF9FE}"/>
                </a:ext>
              </a:extLst>
            </p:cNvPr>
            <p:cNvSpPr>
              <a:spLocks noChangeArrowheads="1"/>
            </p:cNvSpPr>
            <p:nvPr/>
          </p:nvSpPr>
          <p:spPr bwMode="auto">
            <a:xfrm>
              <a:off x="712788" y="5713414"/>
              <a:ext cx="31750" cy="69850"/>
            </a:xfrm>
            <a:prstGeom prst="rect">
              <a:avLst/>
            </a:prstGeom>
            <a:solidFill>
              <a:srgbClr val="40CD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539">
              <a:extLst>
                <a:ext uri="{FF2B5EF4-FFF2-40B4-BE49-F238E27FC236}">
                  <a16:creationId xmlns:a16="http://schemas.microsoft.com/office/drawing/2014/main" id="{246EC64E-F964-4CCF-819F-591643922271}"/>
                </a:ext>
              </a:extLst>
            </p:cNvPr>
            <p:cNvSpPr>
              <a:spLocks noChangeArrowheads="1"/>
            </p:cNvSpPr>
            <p:nvPr/>
          </p:nvSpPr>
          <p:spPr bwMode="auto">
            <a:xfrm>
              <a:off x="706438" y="5745164"/>
              <a:ext cx="44450" cy="3175"/>
            </a:xfrm>
            <a:prstGeom prst="rect">
              <a:avLst/>
            </a:prstGeom>
            <a:solidFill>
              <a:srgbClr val="0064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40">
              <a:extLst>
                <a:ext uri="{FF2B5EF4-FFF2-40B4-BE49-F238E27FC236}">
                  <a16:creationId xmlns:a16="http://schemas.microsoft.com/office/drawing/2014/main" id="{F3A56FB5-897C-4CCC-9BAE-CA9CBB2FE9EA}"/>
                </a:ext>
              </a:extLst>
            </p:cNvPr>
            <p:cNvSpPr>
              <a:spLocks/>
            </p:cNvSpPr>
            <p:nvPr/>
          </p:nvSpPr>
          <p:spPr bwMode="auto">
            <a:xfrm>
              <a:off x="615951" y="5813426"/>
              <a:ext cx="96838" cy="119063"/>
            </a:xfrm>
            <a:custGeom>
              <a:avLst/>
              <a:gdLst>
                <a:gd name="T0" fmla="*/ 14 w 28"/>
                <a:gd name="T1" fmla="*/ 0 h 34"/>
                <a:gd name="T2" fmla="*/ 0 w 28"/>
                <a:gd name="T3" fmla="*/ 14 h 34"/>
                <a:gd name="T4" fmla="*/ 0 w 28"/>
                <a:gd name="T5" fmla="*/ 34 h 34"/>
                <a:gd name="T6" fmla="*/ 28 w 28"/>
                <a:gd name="T7" fmla="*/ 34 h 34"/>
                <a:gd name="T8" fmla="*/ 28 w 28"/>
                <a:gd name="T9" fmla="*/ 14 h 34"/>
                <a:gd name="T10" fmla="*/ 14 w 28"/>
                <a:gd name="T11" fmla="*/ 0 h 34"/>
              </a:gdLst>
              <a:ahLst/>
              <a:cxnLst>
                <a:cxn ang="0">
                  <a:pos x="T0" y="T1"/>
                </a:cxn>
                <a:cxn ang="0">
                  <a:pos x="T2" y="T3"/>
                </a:cxn>
                <a:cxn ang="0">
                  <a:pos x="T4" y="T5"/>
                </a:cxn>
                <a:cxn ang="0">
                  <a:pos x="T6" y="T7"/>
                </a:cxn>
                <a:cxn ang="0">
                  <a:pos x="T8" y="T9"/>
                </a:cxn>
                <a:cxn ang="0">
                  <a:pos x="T10" y="T11"/>
                </a:cxn>
              </a:cxnLst>
              <a:rect l="0" t="0" r="r" b="b"/>
              <a:pathLst>
                <a:path w="28" h="34">
                  <a:moveTo>
                    <a:pt x="14" y="0"/>
                  </a:moveTo>
                  <a:cubicBezTo>
                    <a:pt x="6" y="0"/>
                    <a:pt x="0" y="7"/>
                    <a:pt x="0" y="14"/>
                  </a:cubicBezTo>
                  <a:cubicBezTo>
                    <a:pt x="0" y="34"/>
                    <a:pt x="0" y="34"/>
                    <a:pt x="0" y="34"/>
                  </a:cubicBezTo>
                  <a:cubicBezTo>
                    <a:pt x="28" y="34"/>
                    <a:pt x="28" y="34"/>
                    <a:pt x="28" y="34"/>
                  </a:cubicBezTo>
                  <a:cubicBezTo>
                    <a:pt x="28" y="14"/>
                    <a:pt x="28" y="14"/>
                    <a:pt x="28" y="14"/>
                  </a:cubicBezTo>
                  <a:cubicBezTo>
                    <a:pt x="28" y="7"/>
                    <a:pt x="21" y="0"/>
                    <a:pt x="14" y="0"/>
                  </a:cubicBezTo>
                  <a:close/>
                </a:path>
              </a:pathLst>
            </a:custGeom>
            <a:solidFill>
              <a:srgbClr val="40CD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541">
              <a:extLst>
                <a:ext uri="{FF2B5EF4-FFF2-40B4-BE49-F238E27FC236}">
                  <a16:creationId xmlns:a16="http://schemas.microsoft.com/office/drawing/2014/main" id="{11FA8A47-9BCA-4F35-90D5-BCBFBC42E02D}"/>
                </a:ext>
              </a:extLst>
            </p:cNvPr>
            <p:cNvSpPr>
              <a:spLocks noChangeArrowheads="1"/>
            </p:cNvSpPr>
            <p:nvPr/>
          </p:nvSpPr>
          <p:spPr bwMode="auto">
            <a:xfrm>
              <a:off x="598488" y="5938839"/>
              <a:ext cx="131763" cy="9525"/>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542">
              <a:extLst>
                <a:ext uri="{FF2B5EF4-FFF2-40B4-BE49-F238E27FC236}">
                  <a16:creationId xmlns:a16="http://schemas.microsoft.com/office/drawing/2014/main" id="{D82B28B9-95AF-4A93-B603-F0CB29D28621}"/>
                </a:ext>
              </a:extLst>
            </p:cNvPr>
            <p:cNvSpPr>
              <a:spLocks noChangeArrowheads="1"/>
            </p:cNvSpPr>
            <p:nvPr/>
          </p:nvSpPr>
          <p:spPr bwMode="auto">
            <a:xfrm>
              <a:off x="581026" y="5956301"/>
              <a:ext cx="163513" cy="9525"/>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Rectangle 543">
              <a:extLst>
                <a:ext uri="{FF2B5EF4-FFF2-40B4-BE49-F238E27FC236}">
                  <a16:creationId xmlns:a16="http://schemas.microsoft.com/office/drawing/2014/main" id="{B576B02C-202F-4946-823B-DF9BBD912C2F}"/>
                </a:ext>
              </a:extLst>
            </p:cNvPr>
            <p:cNvSpPr>
              <a:spLocks noChangeArrowheads="1"/>
            </p:cNvSpPr>
            <p:nvPr/>
          </p:nvSpPr>
          <p:spPr bwMode="auto">
            <a:xfrm>
              <a:off x="560388" y="5970589"/>
              <a:ext cx="207963" cy="9525"/>
            </a:xfrm>
            <a:prstGeom prst="rect">
              <a:avLst/>
            </a:prstGeom>
            <a:solidFill>
              <a:srgbClr val="0048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44">
              <a:extLst>
                <a:ext uri="{FF2B5EF4-FFF2-40B4-BE49-F238E27FC236}">
                  <a16:creationId xmlns:a16="http://schemas.microsoft.com/office/drawing/2014/main" id="{A5D272B6-D496-4F5E-94BB-39D4F8E8B92E}"/>
                </a:ext>
              </a:extLst>
            </p:cNvPr>
            <p:cNvSpPr>
              <a:spLocks noEditPoints="1"/>
            </p:cNvSpPr>
            <p:nvPr/>
          </p:nvSpPr>
          <p:spPr bwMode="auto">
            <a:xfrm>
              <a:off x="271463" y="5426076"/>
              <a:ext cx="117475" cy="550863"/>
            </a:xfrm>
            <a:custGeom>
              <a:avLst/>
              <a:gdLst>
                <a:gd name="T0" fmla="*/ 3 w 34"/>
                <a:gd name="T1" fmla="*/ 11 h 159"/>
                <a:gd name="T2" fmla="*/ 25 w 34"/>
                <a:gd name="T3" fmla="*/ 11 h 159"/>
                <a:gd name="T4" fmla="*/ 21 w 34"/>
                <a:gd name="T5" fmla="*/ 20 h 159"/>
                <a:gd name="T6" fmla="*/ 14 w 34"/>
                <a:gd name="T7" fmla="*/ 4 h 159"/>
                <a:gd name="T8" fmla="*/ 33 w 34"/>
                <a:gd name="T9" fmla="*/ 40 h 159"/>
                <a:gd name="T10" fmla="*/ 32 w 34"/>
                <a:gd name="T11" fmla="*/ 39 h 159"/>
                <a:gd name="T12" fmla="*/ 27 w 34"/>
                <a:gd name="T13" fmla="*/ 30 h 159"/>
                <a:gd name="T14" fmla="*/ 29 w 34"/>
                <a:gd name="T15" fmla="*/ 29 h 159"/>
                <a:gd name="T16" fmla="*/ 27 w 34"/>
                <a:gd name="T17" fmla="*/ 28 h 159"/>
                <a:gd name="T18" fmla="*/ 26 w 34"/>
                <a:gd name="T19" fmla="*/ 22 h 159"/>
                <a:gd name="T20" fmla="*/ 19 w 34"/>
                <a:gd name="T21" fmla="*/ 23 h 159"/>
                <a:gd name="T22" fmla="*/ 18 w 34"/>
                <a:gd name="T23" fmla="*/ 28 h 159"/>
                <a:gd name="T24" fmla="*/ 18 w 34"/>
                <a:gd name="T25" fmla="*/ 30 h 159"/>
                <a:gd name="T26" fmla="*/ 19 w 34"/>
                <a:gd name="T27" fmla="*/ 32 h 159"/>
                <a:gd name="T28" fmla="*/ 15 w 34"/>
                <a:gd name="T29" fmla="*/ 40 h 159"/>
                <a:gd name="T30" fmla="*/ 13 w 34"/>
                <a:gd name="T31" fmla="*/ 41 h 159"/>
                <a:gd name="T32" fmla="*/ 33 w 34"/>
                <a:gd name="T33" fmla="*/ 42 h 159"/>
                <a:gd name="T34" fmla="*/ 33 w 34"/>
                <a:gd name="T35" fmla="*/ 40 h 159"/>
                <a:gd name="T36" fmla="*/ 10 w 34"/>
                <a:gd name="T37" fmla="*/ 62 h 159"/>
                <a:gd name="T38" fmla="*/ 8 w 34"/>
                <a:gd name="T39" fmla="*/ 58 h 159"/>
                <a:gd name="T40" fmla="*/ 3 w 34"/>
                <a:gd name="T41" fmla="*/ 13 h 159"/>
                <a:gd name="T42" fmla="*/ 1 w 34"/>
                <a:gd name="T43" fmla="*/ 62 h 159"/>
                <a:gd name="T44" fmla="*/ 0 w 34"/>
                <a:gd name="T45" fmla="*/ 62 h 159"/>
                <a:gd name="T46" fmla="*/ 0 w 34"/>
                <a:gd name="T47" fmla="*/ 63 h 159"/>
                <a:gd name="T48" fmla="*/ 0 w 34"/>
                <a:gd name="T49" fmla="*/ 63 h 159"/>
                <a:gd name="T50" fmla="*/ 1 w 34"/>
                <a:gd name="T51" fmla="*/ 64 h 159"/>
                <a:gd name="T52" fmla="*/ 3 w 34"/>
                <a:gd name="T53" fmla="*/ 132 h 159"/>
                <a:gd name="T54" fmla="*/ 0 w 34"/>
                <a:gd name="T55" fmla="*/ 159 h 159"/>
                <a:gd name="T56" fmla="*/ 8 w 34"/>
                <a:gd name="T57" fmla="*/ 159 h 159"/>
                <a:gd name="T58" fmla="*/ 11 w 34"/>
                <a:gd name="T59" fmla="*/ 132 h 159"/>
                <a:gd name="T60" fmla="*/ 8 w 34"/>
                <a:gd name="T61" fmla="*/ 68 h 159"/>
                <a:gd name="T62" fmla="*/ 10 w 34"/>
                <a:gd name="T63" fmla="*/ 63 h 159"/>
                <a:gd name="T64" fmla="*/ 11 w 34"/>
                <a:gd name="T65" fmla="*/ 63 h 159"/>
                <a:gd name="T66" fmla="*/ 11 w 34"/>
                <a:gd name="T67" fmla="*/ 6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159">
                  <a:moveTo>
                    <a:pt x="8" y="11"/>
                  </a:moveTo>
                  <a:cubicBezTo>
                    <a:pt x="3" y="11"/>
                    <a:pt x="3" y="11"/>
                    <a:pt x="3" y="11"/>
                  </a:cubicBezTo>
                  <a:cubicBezTo>
                    <a:pt x="3" y="5"/>
                    <a:pt x="8" y="0"/>
                    <a:pt x="14" y="0"/>
                  </a:cubicBezTo>
                  <a:cubicBezTo>
                    <a:pt x="20" y="0"/>
                    <a:pt x="25" y="5"/>
                    <a:pt x="25" y="11"/>
                  </a:cubicBezTo>
                  <a:cubicBezTo>
                    <a:pt x="25" y="20"/>
                    <a:pt x="25" y="20"/>
                    <a:pt x="25" y="20"/>
                  </a:cubicBezTo>
                  <a:cubicBezTo>
                    <a:pt x="21" y="20"/>
                    <a:pt x="21" y="20"/>
                    <a:pt x="21" y="20"/>
                  </a:cubicBezTo>
                  <a:cubicBezTo>
                    <a:pt x="21" y="11"/>
                    <a:pt x="21" y="11"/>
                    <a:pt x="21" y="11"/>
                  </a:cubicBezTo>
                  <a:cubicBezTo>
                    <a:pt x="21" y="7"/>
                    <a:pt x="18" y="4"/>
                    <a:pt x="14" y="4"/>
                  </a:cubicBezTo>
                  <a:cubicBezTo>
                    <a:pt x="11" y="4"/>
                    <a:pt x="8" y="7"/>
                    <a:pt x="8" y="11"/>
                  </a:cubicBezTo>
                  <a:close/>
                  <a:moveTo>
                    <a:pt x="33" y="40"/>
                  </a:moveTo>
                  <a:cubicBezTo>
                    <a:pt x="32" y="40"/>
                    <a:pt x="32" y="40"/>
                    <a:pt x="32" y="40"/>
                  </a:cubicBezTo>
                  <a:cubicBezTo>
                    <a:pt x="32" y="39"/>
                    <a:pt x="32" y="39"/>
                    <a:pt x="32" y="39"/>
                  </a:cubicBezTo>
                  <a:cubicBezTo>
                    <a:pt x="29" y="38"/>
                    <a:pt x="27" y="35"/>
                    <a:pt x="27" y="32"/>
                  </a:cubicBezTo>
                  <a:cubicBezTo>
                    <a:pt x="27" y="30"/>
                    <a:pt x="27" y="30"/>
                    <a:pt x="27" y="30"/>
                  </a:cubicBezTo>
                  <a:cubicBezTo>
                    <a:pt x="28" y="30"/>
                    <a:pt x="28" y="30"/>
                    <a:pt x="28" y="30"/>
                  </a:cubicBezTo>
                  <a:cubicBezTo>
                    <a:pt x="29" y="30"/>
                    <a:pt x="29" y="30"/>
                    <a:pt x="29" y="29"/>
                  </a:cubicBezTo>
                  <a:cubicBezTo>
                    <a:pt x="29" y="29"/>
                    <a:pt x="29" y="28"/>
                    <a:pt x="28" y="28"/>
                  </a:cubicBezTo>
                  <a:cubicBezTo>
                    <a:pt x="27" y="28"/>
                    <a:pt x="27" y="28"/>
                    <a:pt x="27" y="28"/>
                  </a:cubicBezTo>
                  <a:cubicBezTo>
                    <a:pt x="27" y="23"/>
                    <a:pt x="27" y="23"/>
                    <a:pt x="27" y="23"/>
                  </a:cubicBezTo>
                  <a:cubicBezTo>
                    <a:pt x="27" y="22"/>
                    <a:pt x="27" y="22"/>
                    <a:pt x="26" y="22"/>
                  </a:cubicBezTo>
                  <a:cubicBezTo>
                    <a:pt x="21" y="22"/>
                    <a:pt x="21" y="22"/>
                    <a:pt x="21" y="22"/>
                  </a:cubicBezTo>
                  <a:cubicBezTo>
                    <a:pt x="20" y="22"/>
                    <a:pt x="19" y="22"/>
                    <a:pt x="19" y="23"/>
                  </a:cubicBezTo>
                  <a:cubicBezTo>
                    <a:pt x="19" y="28"/>
                    <a:pt x="19" y="28"/>
                    <a:pt x="19" y="28"/>
                  </a:cubicBezTo>
                  <a:cubicBezTo>
                    <a:pt x="18" y="28"/>
                    <a:pt x="18" y="28"/>
                    <a:pt x="18" y="28"/>
                  </a:cubicBezTo>
                  <a:cubicBezTo>
                    <a:pt x="18" y="28"/>
                    <a:pt x="17" y="29"/>
                    <a:pt x="17" y="29"/>
                  </a:cubicBezTo>
                  <a:cubicBezTo>
                    <a:pt x="17" y="30"/>
                    <a:pt x="18" y="30"/>
                    <a:pt x="18" y="30"/>
                  </a:cubicBezTo>
                  <a:cubicBezTo>
                    <a:pt x="19" y="30"/>
                    <a:pt x="19" y="30"/>
                    <a:pt x="19" y="30"/>
                  </a:cubicBezTo>
                  <a:cubicBezTo>
                    <a:pt x="19" y="32"/>
                    <a:pt x="19" y="32"/>
                    <a:pt x="19" y="32"/>
                  </a:cubicBezTo>
                  <a:cubicBezTo>
                    <a:pt x="19" y="35"/>
                    <a:pt x="17" y="38"/>
                    <a:pt x="15" y="39"/>
                  </a:cubicBezTo>
                  <a:cubicBezTo>
                    <a:pt x="15" y="40"/>
                    <a:pt x="15" y="40"/>
                    <a:pt x="15" y="40"/>
                  </a:cubicBezTo>
                  <a:cubicBezTo>
                    <a:pt x="14" y="40"/>
                    <a:pt x="14" y="40"/>
                    <a:pt x="14" y="40"/>
                  </a:cubicBezTo>
                  <a:cubicBezTo>
                    <a:pt x="13" y="40"/>
                    <a:pt x="13" y="41"/>
                    <a:pt x="13" y="41"/>
                  </a:cubicBezTo>
                  <a:cubicBezTo>
                    <a:pt x="13" y="42"/>
                    <a:pt x="13" y="42"/>
                    <a:pt x="14" y="42"/>
                  </a:cubicBezTo>
                  <a:cubicBezTo>
                    <a:pt x="33" y="42"/>
                    <a:pt x="33" y="42"/>
                    <a:pt x="33" y="42"/>
                  </a:cubicBezTo>
                  <a:cubicBezTo>
                    <a:pt x="33" y="42"/>
                    <a:pt x="34" y="42"/>
                    <a:pt x="34" y="41"/>
                  </a:cubicBezTo>
                  <a:cubicBezTo>
                    <a:pt x="34" y="41"/>
                    <a:pt x="33" y="40"/>
                    <a:pt x="33" y="40"/>
                  </a:cubicBezTo>
                  <a:close/>
                  <a:moveTo>
                    <a:pt x="10" y="62"/>
                  </a:moveTo>
                  <a:cubicBezTo>
                    <a:pt x="10" y="62"/>
                    <a:pt x="10" y="62"/>
                    <a:pt x="10" y="62"/>
                  </a:cubicBezTo>
                  <a:cubicBezTo>
                    <a:pt x="10" y="62"/>
                    <a:pt x="10" y="62"/>
                    <a:pt x="10" y="62"/>
                  </a:cubicBezTo>
                  <a:cubicBezTo>
                    <a:pt x="9" y="61"/>
                    <a:pt x="8" y="60"/>
                    <a:pt x="8" y="58"/>
                  </a:cubicBezTo>
                  <a:cubicBezTo>
                    <a:pt x="8" y="13"/>
                    <a:pt x="8" y="13"/>
                    <a:pt x="8" y="13"/>
                  </a:cubicBezTo>
                  <a:cubicBezTo>
                    <a:pt x="3" y="13"/>
                    <a:pt x="3" y="13"/>
                    <a:pt x="3" y="13"/>
                  </a:cubicBezTo>
                  <a:cubicBezTo>
                    <a:pt x="3" y="58"/>
                    <a:pt x="3" y="58"/>
                    <a:pt x="3" y="58"/>
                  </a:cubicBezTo>
                  <a:cubicBezTo>
                    <a:pt x="3" y="60"/>
                    <a:pt x="2" y="61"/>
                    <a:pt x="1" y="62"/>
                  </a:cubicBezTo>
                  <a:cubicBezTo>
                    <a:pt x="1" y="62"/>
                    <a:pt x="1" y="62"/>
                    <a:pt x="1" y="62"/>
                  </a:cubicBezTo>
                  <a:cubicBezTo>
                    <a:pt x="0" y="62"/>
                    <a:pt x="0" y="62"/>
                    <a:pt x="0" y="62"/>
                  </a:cubicBezTo>
                  <a:cubicBezTo>
                    <a:pt x="0" y="63"/>
                    <a:pt x="0" y="63"/>
                    <a:pt x="0" y="63"/>
                  </a:cubicBezTo>
                  <a:cubicBezTo>
                    <a:pt x="0" y="63"/>
                    <a:pt x="0" y="63"/>
                    <a:pt x="0" y="63"/>
                  </a:cubicBezTo>
                  <a:cubicBezTo>
                    <a:pt x="0" y="63"/>
                    <a:pt x="0" y="63"/>
                    <a:pt x="0" y="63"/>
                  </a:cubicBezTo>
                  <a:cubicBezTo>
                    <a:pt x="0" y="63"/>
                    <a:pt x="0" y="63"/>
                    <a:pt x="0" y="63"/>
                  </a:cubicBezTo>
                  <a:cubicBezTo>
                    <a:pt x="1" y="63"/>
                    <a:pt x="1" y="63"/>
                    <a:pt x="1" y="63"/>
                  </a:cubicBezTo>
                  <a:cubicBezTo>
                    <a:pt x="1" y="64"/>
                    <a:pt x="1" y="64"/>
                    <a:pt x="1" y="64"/>
                  </a:cubicBezTo>
                  <a:cubicBezTo>
                    <a:pt x="2" y="65"/>
                    <a:pt x="3" y="66"/>
                    <a:pt x="3" y="67"/>
                  </a:cubicBezTo>
                  <a:cubicBezTo>
                    <a:pt x="3" y="132"/>
                    <a:pt x="3" y="132"/>
                    <a:pt x="3" y="132"/>
                  </a:cubicBezTo>
                  <a:cubicBezTo>
                    <a:pt x="0" y="132"/>
                    <a:pt x="0" y="132"/>
                    <a:pt x="0" y="132"/>
                  </a:cubicBezTo>
                  <a:cubicBezTo>
                    <a:pt x="0" y="159"/>
                    <a:pt x="0" y="159"/>
                    <a:pt x="0" y="159"/>
                  </a:cubicBezTo>
                  <a:cubicBezTo>
                    <a:pt x="3" y="159"/>
                    <a:pt x="3" y="159"/>
                    <a:pt x="3" y="159"/>
                  </a:cubicBezTo>
                  <a:cubicBezTo>
                    <a:pt x="8" y="159"/>
                    <a:pt x="8" y="159"/>
                    <a:pt x="8" y="159"/>
                  </a:cubicBezTo>
                  <a:cubicBezTo>
                    <a:pt x="11" y="159"/>
                    <a:pt x="11" y="159"/>
                    <a:pt x="11" y="159"/>
                  </a:cubicBezTo>
                  <a:cubicBezTo>
                    <a:pt x="11" y="132"/>
                    <a:pt x="11" y="132"/>
                    <a:pt x="11" y="132"/>
                  </a:cubicBezTo>
                  <a:cubicBezTo>
                    <a:pt x="8" y="132"/>
                    <a:pt x="8" y="132"/>
                    <a:pt x="8" y="132"/>
                  </a:cubicBezTo>
                  <a:cubicBezTo>
                    <a:pt x="8" y="68"/>
                    <a:pt x="8" y="68"/>
                    <a:pt x="8" y="68"/>
                  </a:cubicBezTo>
                  <a:cubicBezTo>
                    <a:pt x="8" y="66"/>
                    <a:pt x="8" y="65"/>
                    <a:pt x="10" y="64"/>
                  </a:cubicBezTo>
                  <a:cubicBezTo>
                    <a:pt x="10" y="63"/>
                    <a:pt x="10" y="63"/>
                    <a:pt x="10" y="63"/>
                  </a:cubicBezTo>
                  <a:cubicBezTo>
                    <a:pt x="10" y="63"/>
                    <a:pt x="10" y="63"/>
                    <a:pt x="10" y="63"/>
                  </a:cubicBezTo>
                  <a:cubicBezTo>
                    <a:pt x="11" y="63"/>
                    <a:pt x="11" y="63"/>
                    <a:pt x="11" y="63"/>
                  </a:cubicBezTo>
                  <a:cubicBezTo>
                    <a:pt x="11" y="63"/>
                    <a:pt x="11" y="63"/>
                    <a:pt x="11" y="63"/>
                  </a:cubicBezTo>
                  <a:cubicBezTo>
                    <a:pt x="11" y="63"/>
                    <a:pt x="11" y="63"/>
                    <a:pt x="11" y="63"/>
                  </a:cubicBezTo>
                  <a:lnTo>
                    <a:pt x="10" y="62"/>
                  </a:ln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3299030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5ECA-79A8-4F0D-AC70-DBF933E15DC0}"/>
              </a:ext>
            </a:extLst>
          </p:cNvPr>
          <p:cNvSpPr>
            <a:spLocks noGrp="1"/>
          </p:cNvSpPr>
          <p:nvPr>
            <p:ph type="title"/>
          </p:nvPr>
        </p:nvSpPr>
        <p:spPr/>
        <p:txBody>
          <a:bodyPr/>
          <a:lstStyle/>
          <a:p>
            <a:r>
              <a:rPr lang="en-US"/>
              <a:t>Admin for Your Enrollment</a:t>
            </a:r>
          </a:p>
        </p:txBody>
      </p:sp>
      <p:sp>
        <p:nvSpPr>
          <p:cNvPr id="5" name="Text Placeholder 4"/>
          <p:cNvSpPr>
            <a:spLocks noGrp="1"/>
          </p:cNvSpPr>
          <p:nvPr>
            <p:ph sz="half" idx="1"/>
          </p:nvPr>
        </p:nvSpPr>
        <p:spPr>
          <a:xfrm>
            <a:off x="426001" y="1857376"/>
            <a:ext cx="3155400" cy="1680460"/>
          </a:xfrm>
        </p:spPr>
        <p:txBody>
          <a:bodyPr/>
          <a:lstStyle/>
          <a:p>
            <a:pPr>
              <a:spcAft>
                <a:spcPts val="1200"/>
              </a:spcAft>
              <a:buFont typeface="+mj-lt"/>
              <a:buAutoNum type="arabicPeriod" startAt="4"/>
            </a:pPr>
            <a:r>
              <a:rPr lang="en-US" sz="1600">
                <a:solidFill>
                  <a:schemeClr val="bg1"/>
                </a:solidFill>
                <a:latin typeface="Segoe UI" panose="020B0502040204020203" pitchFamily="34" charset="0"/>
              </a:rPr>
              <a:t> Admin for your enrollment</a:t>
            </a:r>
          </a:p>
          <a:p>
            <a:pPr marL="457200" lvl="1" indent="0">
              <a:buNone/>
            </a:pPr>
            <a:r>
              <a:rPr lang="en-US" sz="1600">
                <a:solidFill>
                  <a:schemeClr val="bg1"/>
                </a:solidFill>
                <a:latin typeface="Segoe UI" panose="020B0502040204020203" pitchFamily="34" charset="0"/>
                <a:cs typeface="Segoe UI" panose="020B0502040204020203" pitchFamily="34" charset="0"/>
              </a:rPr>
              <a:t>Have you identified the person in your organization who will be the primary contact for the enrollment and onboarding process? </a:t>
            </a:r>
          </a:p>
        </p:txBody>
      </p:sp>
      <p:pic>
        <p:nvPicPr>
          <p:cNvPr id="59" name="Picture 58">
            <a:extLst>
              <a:ext uri="{FF2B5EF4-FFF2-40B4-BE49-F238E27FC236}">
                <a16:creationId xmlns:a16="http://schemas.microsoft.com/office/drawing/2014/main" id="{41485A45-EF01-430C-AA6C-EDB2B6B7E263}"/>
              </a:ext>
            </a:extLst>
          </p:cNvPr>
          <p:cNvPicPr>
            <a:picLocks noChangeAspect="1"/>
          </p:cNvPicPr>
          <p:nvPr/>
        </p:nvPicPr>
        <p:blipFill>
          <a:blip r:embed="rId3"/>
          <a:stretch>
            <a:fillRect/>
          </a:stretch>
        </p:blipFill>
        <p:spPr>
          <a:xfrm>
            <a:off x="6052318" y="1501427"/>
            <a:ext cx="4151763" cy="3855145"/>
          </a:xfrm>
          <a:prstGeom prst="rect">
            <a:avLst/>
          </a:prstGeom>
        </p:spPr>
      </p:pic>
    </p:spTree>
    <p:extLst>
      <p:ext uri="{BB962C8B-B14F-4D97-AF65-F5344CB8AC3E}">
        <p14:creationId xmlns:p14="http://schemas.microsoft.com/office/powerpoint/2010/main" val="3029620575"/>
      </p:ext>
    </p:extLst>
  </p:cSld>
  <p:clrMapOvr>
    <a:masterClrMapping/>
  </p:clrMapOvr>
  <p:transition>
    <p:fade/>
  </p:transition>
</p:sld>
</file>

<file path=ppt/theme/theme1.xml><?xml version="1.0" encoding="utf-8"?>
<a:theme xmlns:a="http://schemas.openxmlformats.org/drawingml/2006/main" name="White Template">
  <a:themeElements>
    <a:clrScheme name="2019 Brand BLUE Light Bak">
      <a:dk1>
        <a:srgbClr val="000000"/>
      </a:dk1>
      <a:lt1>
        <a:srgbClr val="FFFFFF"/>
      </a:lt1>
      <a:dk2>
        <a:srgbClr val="243A5E"/>
      </a:dk2>
      <a:lt2>
        <a:srgbClr val="E6E6E6"/>
      </a:lt2>
      <a:accent1>
        <a:srgbClr val="0078D4"/>
      </a:accent1>
      <a:accent2>
        <a:srgbClr val="243A5E"/>
      </a:accent2>
      <a:accent3>
        <a:srgbClr val="D83B01"/>
      </a:accent3>
      <a:accent4>
        <a:srgbClr val="107C10"/>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lue_Business_2019_14.potx" id="{3922CCFC-C806-4DAB-A164-187D48552C9F}" vid="{A4C3D173-F215-4636-A2F3-98E2CD8F5B34}"/>
    </a:ext>
  </a:extLst>
</a:theme>
</file>

<file path=ppt/theme/theme2.xml><?xml version="1.0" encoding="utf-8"?>
<a:theme xmlns:a="http://schemas.openxmlformats.org/drawingml/2006/main" name="Black Template">
  <a:themeElements>
    <a:clrScheme name="2019 Brand BLUE Dark Bak">
      <a:dk1>
        <a:srgbClr val="000000"/>
      </a:dk1>
      <a:lt1>
        <a:srgbClr val="FFFFFF"/>
      </a:lt1>
      <a:dk2>
        <a:srgbClr val="243A5E"/>
      </a:dk2>
      <a:lt2>
        <a:srgbClr val="E6E6E6"/>
      </a:lt2>
      <a:accent1>
        <a:srgbClr val="0078D4"/>
      </a:accent1>
      <a:accent2>
        <a:srgbClr val="50E6FF"/>
      </a:accent2>
      <a:accent3>
        <a:srgbClr val="D83B01"/>
      </a:accent3>
      <a:accent4>
        <a:srgbClr val="9BF00B"/>
      </a:accent4>
      <a:accent5>
        <a:srgbClr val="FFB900"/>
      </a:accent5>
      <a:accent6>
        <a:srgbClr val="E6E6E6"/>
      </a:accent6>
      <a:hlink>
        <a:srgbClr val="50E6FF"/>
      </a:hlink>
      <a:folHlink>
        <a:srgbClr val="50E6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lue_Business_2019_14.potx" id="{3922CCFC-C806-4DAB-A164-187D48552C9F}" vid="{1F31ED7F-57E6-451C-AA4E-71E9DDFF03C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9D625155CD6644D819679B650780E66" ma:contentTypeVersion="4" ma:contentTypeDescription="Create a new document." ma:contentTypeScope="" ma:versionID="2fffa4f83e09cb38ef43264575fcc0f6">
  <xsd:schema xmlns:xsd="http://www.w3.org/2001/XMLSchema" xmlns:xs="http://www.w3.org/2001/XMLSchema" xmlns:p="http://schemas.microsoft.com/office/2006/metadata/properties" xmlns:ns2="b4b950c5-efd2-4643-8009-547478c6ea53" targetNamespace="http://schemas.microsoft.com/office/2006/metadata/properties" ma:root="true" ma:fieldsID="999ce1e20384de28b3f04a271b2452df" ns2:_="">
    <xsd:import namespace="b4b950c5-efd2-4643-8009-547478c6ea5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950c5-efd2-4643-8009-547478c6ea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B9142F-9401-40A8-A066-0C1EB7F876FF}">
  <ds:schemaRefs>
    <ds:schemaRef ds:uri="http://schemas.microsoft.com/office/2006/documentManagement/types"/>
    <ds:schemaRef ds:uri="http://schemas.microsoft.com/office/2006/metadata/properties"/>
    <ds:schemaRef ds:uri="http://purl.org/dc/elements/1.1/"/>
    <ds:schemaRef ds:uri="6d9a94eb-5283-4436-9cb9-1cc21abf2e7b"/>
    <ds:schemaRef ds:uri="http://schemas.openxmlformats.org/package/2006/metadata/core-properties"/>
    <ds:schemaRef ds:uri="http://schemas.microsoft.com/office/infopath/2007/PartnerControls"/>
    <ds:schemaRef ds:uri="1b40b8af-573d-490a-9f56-a77d9da4ec8d"/>
    <ds:schemaRef ds:uri="http://purl.org/dc/terms/"/>
    <ds:schemaRef ds:uri="http://schemas.microsoft.com/sharepoint/v3"/>
    <ds:schemaRef ds:uri="http://www.w3.org/XML/1998/namespace"/>
    <ds:schemaRef ds:uri="http://purl.org/dc/dcmitype/"/>
  </ds:schemaRefs>
</ds:datastoreItem>
</file>

<file path=customXml/itemProps2.xml><?xml version="1.0" encoding="utf-8"?>
<ds:datastoreItem xmlns:ds="http://schemas.openxmlformats.org/officeDocument/2006/customXml" ds:itemID="{3A67B3AD-82E3-439F-B91B-813504BC31A0}">
  <ds:schemaRefs>
    <ds:schemaRef ds:uri="http://schemas.microsoft.com/sharepoint/v3/contenttype/forms"/>
  </ds:schemaRefs>
</ds:datastoreItem>
</file>

<file path=customXml/itemProps3.xml><?xml version="1.0" encoding="utf-8"?>
<ds:datastoreItem xmlns:ds="http://schemas.openxmlformats.org/officeDocument/2006/customXml" ds:itemID="{39B899D3-B867-4286-BBF7-012AB503B1DD}"/>
</file>

<file path=docProps/app.xml><?xml version="1.0" encoding="utf-8"?>
<Properties xmlns="http://schemas.openxmlformats.org/officeDocument/2006/extended-properties" xmlns:vt="http://schemas.openxmlformats.org/officeDocument/2006/docPropsVTypes">
  <TotalTime>1990</TotalTime>
  <Words>2320</Words>
  <Application>Microsoft Office PowerPoint</Application>
  <PresentationFormat>Widescreen</PresentationFormat>
  <Paragraphs>207</Paragraphs>
  <Slides>30</Slides>
  <Notes>24</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30</vt:i4>
      </vt:variant>
    </vt:vector>
  </HeadingPairs>
  <TitlesOfParts>
    <vt:vector size="41" baseType="lpstr">
      <vt:lpstr>Arial</vt:lpstr>
      <vt:lpstr>Calibri</vt:lpstr>
      <vt:lpstr>Consolas</vt:lpstr>
      <vt:lpstr>Corbel</vt:lpstr>
      <vt:lpstr>Segoe UI</vt:lpstr>
      <vt:lpstr>Segoe UI Light</vt:lpstr>
      <vt:lpstr>Segoe UI Semibold</vt:lpstr>
      <vt:lpstr>Segoe UI Semilight</vt:lpstr>
      <vt:lpstr>Wingdings</vt:lpstr>
      <vt:lpstr>White Template</vt:lpstr>
      <vt:lpstr>Black Template</vt:lpstr>
      <vt:lpstr>Microsoft Partner Agreement Overview  Steps required by Indirect Resellers before January 31, 2019</vt:lpstr>
      <vt:lpstr>Microsoft Partner Agreement Term Enforcement Timeline</vt:lpstr>
      <vt:lpstr>How to accept the Microsoft Partner Agreement</vt:lpstr>
      <vt:lpstr>PowerPoint Presentation</vt:lpstr>
      <vt:lpstr>Onboard as a CSP Indirect Reseller on Partner Center: Checklist</vt:lpstr>
      <vt:lpstr>MPN ID for Enrollment </vt:lpstr>
      <vt:lpstr>Credentials for Enrollment</vt:lpstr>
      <vt:lpstr>Legal Business Name and Address for Enrollment</vt:lpstr>
      <vt:lpstr>Admin for Your Enrollment</vt:lpstr>
      <vt:lpstr>Marketing to Customers </vt:lpstr>
      <vt:lpstr>Onboard as a CSP Indirect Reseller on Partner Center: Instructions</vt:lpstr>
      <vt:lpstr>Onboarding to Partner Center</vt:lpstr>
      <vt:lpstr>Onboarding to Partner Center</vt:lpstr>
      <vt:lpstr>Onboarding to Partner Center</vt:lpstr>
      <vt:lpstr>Onboarding to Partner Center</vt:lpstr>
      <vt:lpstr>Onboarding to Partner Center</vt:lpstr>
      <vt:lpstr>Onboarding to Partner Center</vt:lpstr>
      <vt:lpstr>Onboarding to Partner Center</vt:lpstr>
      <vt:lpstr>Onboarding to Partner Center</vt:lpstr>
      <vt:lpstr>Onboarding to Partner Center</vt:lpstr>
      <vt:lpstr>Onboarding to Partner Center</vt:lpstr>
      <vt:lpstr>Onboarding to Partner Center</vt:lpstr>
      <vt:lpstr>Onboarding to Partner Center</vt:lpstr>
      <vt:lpstr>Onboarding to Partner Center</vt:lpstr>
      <vt:lpstr>Onboarding to Partner Center</vt:lpstr>
      <vt:lpstr>The Microsoft Partner Agreement: Overview</vt:lpstr>
      <vt:lpstr>PowerPoint Presentation</vt:lpstr>
      <vt:lpstr>Why Microsoft Partner Agreement </vt:lpstr>
      <vt:lpstr>How do I know if I’ve signed the Microsoft Partner Agreement?</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Partner Agreement (MPA) for Indirect Resellers</dc:title>
  <dc:creator>David Sindelka (RWS Moravia)</dc:creator>
  <cp:lastModifiedBy>Danell Edwards</cp:lastModifiedBy>
  <cp:revision>4</cp:revision>
  <dcterms:created xsi:type="dcterms:W3CDTF">2019-05-14T06:54:45Z</dcterms:created>
  <dcterms:modified xsi:type="dcterms:W3CDTF">2019-12-06T22:28:01Z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0x010100F9D625155CD6644D819679B650780E66</vt:lpwstr>
  </property>
  <property fmtid="{D5CDD505-2E9C-101B-9397-08002B2CF9AE}" pid="3" name="MSIP_Label_f42aa342-8706-4288-bd11-ebb85995028c_Enabled">
    <vt:lpwstr>True</vt:lpwstr>
  </property>
  <property fmtid="{D5CDD505-2E9C-101B-9397-08002B2CF9AE}" pid="4" name="MSIP_Label_f42aa342-8706-4288-bd11-ebb85995028c_SiteId">
    <vt:lpwstr>72f988bf-86f1-41af-91ab-2d7cd011db47</vt:lpwstr>
  </property>
  <property fmtid="{D5CDD505-2E9C-101B-9397-08002B2CF9AE}" pid="5" name="MSIP_Label_f42aa342-8706-4288-bd11-ebb85995028c_Owner">
    <vt:lpwstr>johla@microsoft.com</vt:lpwstr>
  </property>
  <property fmtid="{D5CDD505-2E9C-101B-9397-08002B2CF9AE}" pid="6" name="MSIP_Label_f42aa342-8706-4288-bd11-ebb85995028c_SetDate">
    <vt:lpwstr>2019-05-30T13:50:24.6854777Z</vt:lpwstr>
  </property>
  <property fmtid="{D5CDD505-2E9C-101B-9397-08002B2CF9AE}" pid="7" name="MSIP_Label_f42aa342-8706-4288-bd11-ebb85995028c_Name">
    <vt:lpwstr>General</vt:lpwstr>
  </property>
  <property fmtid="{D5CDD505-2E9C-101B-9397-08002B2CF9AE}" pid="8" name="MSIP_Label_f42aa342-8706-4288-bd11-ebb85995028c_Application">
    <vt:lpwstr>Microsoft Azure Information Protection</vt:lpwstr>
  </property>
  <property fmtid="{D5CDD505-2E9C-101B-9397-08002B2CF9AE}" pid="9" name="MSIP_Label_f42aa342-8706-4288-bd11-ebb85995028c_ActionId">
    <vt:lpwstr>478ff7eb-1596-4852-b1b4-a6b239f00966</vt:lpwstr>
  </property>
  <property fmtid="{D5CDD505-2E9C-101B-9397-08002B2CF9AE}" pid="10" name="MSIP_Label_f42aa342-8706-4288-bd11-ebb85995028c_Extended_MSFT_Method">
    <vt:lpwstr>Automatic</vt:lpwstr>
  </property>
  <property fmtid="{D5CDD505-2E9C-101B-9397-08002B2CF9AE}" pid="11" name="Sensitivity">
    <vt:lpwstr>General</vt:lpwstr>
  </property>
</Properties>
</file>